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5" r:id="rId3"/>
    <p:sldId id="276" r:id="rId4"/>
    <p:sldId id="277" r:id="rId5"/>
    <p:sldId id="278" r:id="rId6"/>
    <p:sldId id="274" r:id="rId7"/>
    <p:sldId id="263" r:id="rId8"/>
    <p:sldId id="264" r:id="rId9"/>
    <p:sldId id="267" r:id="rId10"/>
    <p:sldId id="265" r:id="rId11"/>
    <p:sldId id="266" r:id="rId12"/>
    <p:sldId id="268" r:id="rId13"/>
    <p:sldId id="269" r:id="rId14"/>
    <p:sldId id="271" r:id="rId15"/>
    <p:sldId id="270" r:id="rId16"/>
    <p:sldId id="272" r:id="rId17"/>
    <p:sldId id="273" r:id="rId18"/>
    <p:sldId id="261" r:id="rId19"/>
    <p:sldId id="26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24" autoAdjust="0"/>
  </p:normalViewPr>
  <p:slideViewPr>
    <p:cSldViewPr>
      <p:cViewPr>
        <p:scale>
          <a:sx n="119" d="100"/>
          <a:sy n="119" d="100"/>
        </p:scale>
        <p:origin x="-136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515612E-6417-48FA-AD7B-7BE283ADF118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725A006-8D8D-4B29-890F-6D526A7B8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5000">
    <p:newsflash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15612E-6417-48FA-AD7B-7BE283ADF118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25A006-8D8D-4B29-890F-6D526A7B8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515612E-6417-48FA-AD7B-7BE283ADF118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725A006-8D8D-4B29-890F-6D526A7B8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15612E-6417-48FA-AD7B-7BE283ADF118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25A006-8D8D-4B29-890F-6D526A7B8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515612E-6417-48FA-AD7B-7BE283ADF118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725A006-8D8D-4B29-890F-6D526A7B8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5000">
    <p:newsflash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15612E-6417-48FA-AD7B-7BE283ADF118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25A006-8D8D-4B29-890F-6D526A7B8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15612E-6417-48FA-AD7B-7BE283ADF118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25A006-8D8D-4B29-890F-6D526A7B8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15612E-6417-48FA-AD7B-7BE283ADF118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25A006-8D8D-4B29-890F-6D526A7B8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515612E-6417-48FA-AD7B-7BE283ADF118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25A006-8D8D-4B29-890F-6D526A7B8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15612E-6417-48FA-AD7B-7BE283ADF118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25A006-8D8D-4B29-890F-6D526A7B8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newsflash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15612E-6417-48FA-AD7B-7BE283ADF118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25A006-8D8D-4B29-890F-6D526A7B85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>
    <p:newsflash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515612E-6417-48FA-AD7B-7BE283ADF118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725A006-8D8D-4B29-890F-6D526A7B8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advClick="0" advTm="5000">
    <p:newsflash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55;&#1088;&#1077;&#1079;&#1085;&#1090;&#1072;&#1094;&#1080;&#1103;\&#1044;&#1077;&#1090;&#1089;&#1082;&#1080;&#1077;%20&#1087;&#1077;&#1089;&#1085;&#1080;%20-%20&#1063;&#1077;&#1084;&#1091;%20&#1091;&#1095;&#1072;&#1090;%20&#1074;%20&#1096;&#1082;&#1086;&#1083;&#1077;%20(&#1052;&#1048;&#1053;&#1059;&#1057;)%20(&#1091;&#1095;&#1080;&#1090;&#1077;&#1083;&#1103;&#1084;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2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5" Type="http://schemas.openxmlformats.org/officeDocument/2006/relationships/image" Target="../media/image25.jpe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424936" cy="1512168"/>
          </a:xfrm>
        </p:spPr>
        <p:txBody>
          <a:bodyPr>
            <a:normAutofit fontScale="90000"/>
          </a:bodyPr>
          <a:lstStyle/>
          <a:p>
            <a:r>
              <a:rPr lang="ru-RU" sz="2400" b="1" spc="0" dirty="0" smtClean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Презентация проекта </a:t>
            </a:r>
            <a:r>
              <a:rPr lang="ru-RU" sz="2400" dirty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2400" dirty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4000" b="1" spc="0" dirty="0" smtClean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«Скоро в школу   </a:t>
            </a:r>
            <a:br>
              <a:rPr lang="ru-RU" sz="4000" b="1" spc="0" dirty="0" smtClean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4000" b="1" spc="0" dirty="0" smtClean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мы пойдём!»</a:t>
            </a:r>
            <a:endParaRPr lang="ru-RU" sz="4000" dirty="0">
              <a:ln w="31550" cmpd="sng">
                <a:solidFill>
                  <a:srgbClr val="00B050"/>
                </a:solidFill>
                <a:prstDash val="solid"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869160"/>
            <a:ext cx="8435280" cy="1872208"/>
          </a:xfrm>
          <a:noFill/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400" dirty="0" smtClean="0"/>
              <a:t>«</a:t>
            </a:r>
            <a:r>
              <a:rPr lang="ru-RU" sz="2400" dirty="0" smtClean="0">
                <a:solidFill>
                  <a:schemeClr val="bg2"/>
                </a:solidFill>
                <a:latin typeface="Monotype Corsiva" pitchFamily="66" charset="0"/>
              </a:rPr>
              <a:t>Школа </a:t>
            </a:r>
            <a:r>
              <a:rPr lang="ru-RU" sz="2400" dirty="0">
                <a:solidFill>
                  <a:schemeClr val="bg2"/>
                </a:solidFill>
                <a:latin typeface="Monotype Corsiva" pitchFamily="66" charset="0"/>
              </a:rPr>
              <a:t>не должна вносить резкой перемены в жизнь детей. Пусть, став учеником, ребёнок продолжает делать сегодня то, что делал вчера. Пусть новое </a:t>
            </a:r>
            <a:r>
              <a:rPr lang="ru-RU" sz="2400" dirty="0" smtClean="0">
                <a:solidFill>
                  <a:schemeClr val="bg2"/>
                </a:solidFill>
                <a:latin typeface="Monotype Corsiva" pitchFamily="66" charset="0"/>
              </a:rPr>
              <a:t>появляется</a:t>
            </a:r>
            <a:br>
              <a:rPr lang="ru-RU" sz="2400" dirty="0" smtClean="0">
                <a:solidFill>
                  <a:schemeClr val="bg2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bg2"/>
                </a:solidFill>
                <a:latin typeface="Monotype Corsiva" pitchFamily="66" charset="0"/>
              </a:rPr>
              <a:t> </a:t>
            </a:r>
            <a:r>
              <a:rPr lang="ru-RU" sz="2400" dirty="0">
                <a:solidFill>
                  <a:schemeClr val="bg2"/>
                </a:solidFill>
                <a:latin typeface="Monotype Corsiva" pitchFamily="66" charset="0"/>
              </a:rPr>
              <a:t>в его жизни постепенно и не ошеломляет лавиной впечатлений</a:t>
            </a:r>
            <a:r>
              <a:rPr lang="ru-RU" sz="2400" dirty="0" smtClean="0"/>
              <a:t>.»  </a:t>
            </a:r>
            <a:r>
              <a:rPr lang="ru-RU" sz="2400" b="1" dirty="0" err="1">
                <a:solidFill>
                  <a:srgbClr val="00B050"/>
                </a:solidFill>
              </a:rPr>
              <a:t>В.А.Сухомлинский</a:t>
            </a:r>
            <a:r>
              <a:rPr lang="ru-RU" sz="2400" b="1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7" name="Рисунок 6" descr="41bc99bfe5e89800c66469acb7ff94c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412776"/>
            <a:ext cx="7632848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" name="Детские песни - Чему учат в школе (МИНУС) (учителям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267744" y="53012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4632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242048" cy="936104"/>
          </a:xfrm>
        </p:spPr>
        <p:txBody>
          <a:bodyPr>
            <a:normAutofit fontScale="90000"/>
          </a:bodyPr>
          <a:lstStyle/>
          <a:p>
            <a:pPr marL="274320" lvl="0" indent="-274320" algn="ctr">
              <a:spcBef>
                <a:spcPts val="600"/>
              </a:spcBef>
            </a:pPr>
            <a:r>
              <a:rPr lang="ru-RU" sz="2800" cap="none" dirty="0">
                <a:ln/>
                <a:solidFill>
                  <a:srgbClr val="FFFF00"/>
                </a:solidFill>
                <a:ea typeface="+mn-ea"/>
                <a:cs typeface="+mn-cs"/>
              </a:rPr>
              <a:t>3. Экскурсии</a:t>
            </a:r>
            <a:r>
              <a:rPr lang="ru-RU" sz="2400" cap="none" dirty="0">
                <a:ln/>
                <a:solidFill>
                  <a:srgbClr val="DE6C36"/>
                </a:solidFill>
                <a:ea typeface="+mn-ea"/>
                <a:cs typeface="+mn-cs"/>
              </a:rPr>
              <a:t/>
            </a:r>
            <a:br>
              <a:rPr lang="ru-RU" sz="2400" cap="none" dirty="0">
                <a:ln/>
                <a:solidFill>
                  <a:srgbClr val="DE6C36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3672408" cy="53285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822" y="1124934"/>
            <a:ext cx="5040560" cy="4752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7247819"/>
      </p:ext>
    </p:extLst>
  </p:cSld>
  <p:clrMapOvr>
    <a:masterClrMapping/>
  </p:clrMapOvr>
  <p:transition advClick="0" advTm="7624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242048" cy="1224136"/>
          </a:xfrm>
        </p:spPr>
        <p:txBody>
          <a:bodyPr>
            <a:normAutofit fontScale="90000"/>
          </a:bodyPr>
          <a:lstStyle/>
          <a:p>
            <a:pPr marL="274320" lvl="0" indent="-274320" algn="ctr">
              <a:spcBef>
                <a:spcPts val="600"/>
              </a:spcBef>
            </a:pPr>
            <a:r>
              <a:rPr lang="ru-RU" sz="2600" cap="none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ea typeface="+mn-ea"/>
                <a:cs typeface="+mn-cs"/>
              </a:rPr>
              <a:t>3</a:t>
            </a:r>
            <a:r>
              <a:rPr lang="ru-RU" sz="3100" cap="none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ea typeface="+mn-ea"/>
                <a:cs typeface="+mn-cs"/>
              </a:rPr>
              <a:t>. Все области непосредственно образовательной деятельности</a:t>
            </a:r>
            <a:r>
              <a:rPr lang="ru-RU" sz="2600" cap="none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ea typeface="+mn-ea"/>
                <a:cs typeface="+mn-cs"/>
              </a:rPr>
              <a:t/>
            </a:r>
            <a:br>
              <a:rPr lang="ru-RU" sz="2600" cap="none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ea typeface="+mn-ea"/>
                <a:cs typeface="+mn-cs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965116"/>
            <a:ext cx="3860948" cy="3327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65116"/>
            <a:ext cx="3528392" cy="2967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212976"/>
            <a:ext cx="4450754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0053540"/>
      </p:ext>
    </p:extLst>
  </p:cSld>
  <p:clrMapOvr>
    <a:masterClrMapping/>
  </p:clrMapOvr>
  <p:transition advClick="0" advTm="8804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461"/>
            <a:ext cx="4104456" cy="208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6632"/>
            <a:ext cx="396044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93531"/>
            <a:ext cx="3860948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80928"/>
            <a:ext cx="386094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40566"/>
      </p:ext>
    </p:extLst>
  </p:cSld>
  <p:clrMapOvr>
    <a:masterClrMapping/>
  </p:clrMapOvr>
  <p:transition advClick="0" advTm="7415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3"/>
            <a:ext cx="7242048" cy="1872207"/>
          </a:xfrm>
        </p:spPr>
        <p:txBody>
          <a:bodyPr>
            <a:normAutofit fontScale="90000"/>
          </a:bodyPr>
          <a:lstStyle/>
          <a:p>
            <a:pPr marL="274320" lvl="0" indent="-274320" algn="ctr">
              <a:spcBef>
                <a:spcPts val="600"/>
              </a:spcBef>
            </a:pPr>
            <a:r>
              <a:rPr lang="ru-RU" sz="2800" cap="none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Игровая деятельность </a:t>
            </a:r>
            <a:r>
              <a:rPr lang="ru-RU" sz="2800" cap="none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:</a:t>
            </a:r>
            <a:br>
              <a:rPr lang="ru-RU" sz="2800" cap="none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</a:br>
            <a:r>
              <a:rPr lang="ru-RU" sz="2600" cap="none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1. </a:t>
            </a:r>
            <a:r>
              <a:rPr lang="ru-RU" sz="2600" cap="none" dirty="0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Дидактические</a:t>
            </a:r>
            <a:r>
              <a:rPr lang="ru-RU" sz="2600" cap="none" dirty="0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ea typeface="+mn-ea"/>
                <a:cs typeface="+mn-cs"/>
              </a:rPr>
              <a:t/>
            </a:r>
            <a:br>
              <a:rPr lang="ru-RU" sz="2600" cap="none" dirty="0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ea typeface="+mn-ea"/>
                <a:cs typeface="+mn-cs"/>
              </a:rPr>
            </a:br>
            <a:r>
              <a:rPr lang="ru-RU" sz="2600" cap="none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n-ea"/>
                <a:cs typeface="+mn-cs"/>
              </a:rPr>
              <a:t/>
            </a:r>
            <a:br>
              <a:rPr lang="ru-RU" sz="2600" cap="none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n-ea"/>
                <a:cs typeface="+mn-cs"/>
              </a:rPr>
            </a:br>
            <a:r>
              <a:rPr lang="ru-RU" sz="2600" cap="none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n-ea"/>
                <a:cs typeface="+mn-cs"/>
              </a:rPr>
              <a:t/>
            </a:r>
            <a:br>
              <a:rPr lang="ru-RU" sz="2600" cap="none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n-ea"/>
                <a:cs typeface="+mn-cs"/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190220141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124744"/>
            <a:ext cx="4032448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70320142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1043789"/>
            <a:ext cx="3600400" cy="2267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52836"/>
            <a:ext cx="4248472" cy="3428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20716"/>
            <a:ext cx="4392488" cy="3060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14468"/>
      </p:ext>
    </p:extLst>
  </p:cSld>
  <p:clrMapOvr>
    <a:masterClrMapping/>
  </p:clrMapOvr>
  <p:transition advClick="0" advTm="4702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20040"/>
            <a:ext cx="4896544" cy="660688"/>
          </a:xfrm>
        </p:spPr>
        <p:txBody>
          <a:bodyPr/>
          <a:lstStyle/>
          <a:p>
            <a:pPr algn="ctr"/>
            <a:r>
              <a:rPr lang="ru-RU" sz="4000" cap="none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2. Развивающие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4464496" cy="5075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2736"/>
            <a:ext cx="4032448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0981655"/>
      </p:ext>
    </p:extLst>
  </p:cSld>
  <p:clrMapOvr>
    <a:masterClrMapping/>
  </p:clrMapOvr>
  <p:transition advClick="0" advTm="7039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092736"/>
          </a:xfrm>
        </p:spPr>
        <p:txBody>
          <a:bodyPr>
            <a:normAutofit/>
          </a:bodyPr>
          <a:lstStyle/>
          <a:p>
            <a:pPr marL="274320" lvl="0" indent="-274320" algn="ctr">
              <a:spcBef>
                <a:spcPts val="600"/>
              </a:spcBef>
            </a:pPr>
            <a:r>
              <a:rPr lang="ru-RU" sz="2600" cap="none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3. Настольные</a:t>
            </a:r>
            <a:r>
              <a:rPr lang="ru-RU" sz="2600" cap="none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n-ea"/>
                <a:cs typeface="+mn-cs"/>
              </a:rPr>
              <a:t/>
            </a:r>
            <a:br>
              <a:rPr lang="ru-RU" sz="2600" cap="none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80728"/>
            <a:ext cx="3816424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10220141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052736"/>
            <a:ext cx="4176464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5495687"/>
      </p:ext>
    </p:extLst>
  </p:cSld>
  <p:clrMapOvr>
    <a:masterClrMapping/>
  </p:clrMapOvr>
  <p:transition advClick="0" advTm="6028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4. Подвижные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7560840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912594"/>
      </p:ext>
    </p:extLst>
  </p:cSld>
  <p:clrMapOvr>
    <a:masterClrMapping/>
  </p:clrMapOvr>
  <p:transition advClick="0" advTm="6557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236752"/>
          </a:xfrm>
        </p:spPr>
        <p:txBody>
          <a:bodyPr>
            <a:normAutofit fontScale="90000"/>
          </a:bodyPr>
          <a:lstStyle/>
          <a:p>
            <a:pPr marL="274320" lvl="0" indent="-274320" algn="ctr">
              <a:spcBef>
                <a:spcPts val="600"/>
              </a:spcBef>
            </a:pPr>
            <a:r>
              <a:rPr lang="ru-RU" sz="3100" cap="none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5. </a:t>
            </a:r>
            <a:r>
              <a:rPr lang="ru-RU" sz="3100" cap="none" dirty="0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Сюжетно-ролевые</a:t>
            </a:r>
            <a:br>
              <a:rPr lang="ru-RU" sz="3100" cap="none" dirty="0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ru-RU" sz="3100" cap="none" dirty="0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6</a:t>
            </a:r>
            <a:r>
              <a:rPr lang="ru-RU" sz="3100" cap="none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. Театральные игры</a:t>
            </a:r>
            <a:r>
              <a:rPr lang="ru-RU" sz="2600" cap="none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n-ea"/>
                <a:cs typeface="+mn-cs"/>
              </a:rPr>
              <a:t/>
            </a:r>
            <a:br>
              <a:rPr lang="ru-RU" sz="2600" cap="none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81717"/>
            <a:ext cx="7416824" cy="4176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73016"/>
            <a:ext cx="698477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6482130"/>
      </p:ext>
    </p:extLst>
  </p:cSld>
  <p:clrMapOvr>
    <a:masterClrMapping/>
  </p:clrMapOvr>
  <p:transition advClick="0" advTm="6679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ru-RU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 с родителями :</a:t>
            </a:r>
            <a:endParaRPr lang="ru-RU" cap="none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2448272" cy="532859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Monotype Corsiva" pitchFamily="66" charset="0"/>
              </a:rPr>
              <a:t>1. Наглядная информация (папки – передвижки, консультации)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Monotype Corsiva" pitchFamily="66" charset="0"/>
              </a:rPr>
              <a:t>2. Родительские собрания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Monotype Corsiva" pitchFamily="66" charset="0"/>
              </a:rPr>
              <a:t>3. Спортивный праздник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Monotype Corsiva" pitchFamily="66" charset="0"/>
              </a:rPr>
              <a:t>4. Досуг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Monotype Corsiva" pitchFamily="66" charset="0"/>
              </a:rPr>
              <a:t>5. Индивидуальные беседы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83868" y="1088740"/>
            <a:ext cx="5112568" cy="5472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advClick="0" advTm="14107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Результат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7239000" cy="223224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На конец учебного года у всех детей сформирован учебно-познавательный мотив обучения – все дети с удовольствием и  желанием хотят читать, считать, решать арифметические задачи. Дети усвоили такие качества, как: усидчивость, внимание, трудолюбие, старание, прилежность. Цели и задачи проекта достигнуты!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48880"/>
            <a:ext cx="7128792" cy="4509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5641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956832"/>
          </a:xfrm>
        </p:spPr>
        <p:txBody>
          <a:bodyPr>
            <a:normAutofit fontScale="90000"/>
          </a:bodyPr>
          <a:lstStyle/>
          <a:p>
            <a:pPr lvl="0">
              <a:spcBef>
                <a:spcPts val="600"/>
              </a:spcBef>
            </a:pPr>
            <a:r>
              <a:rPr lang="ru-RU" sz="2200" cap="none" dirty="0">
                <a:ln w="12700">
                  <a:solidFill>
                    <a:srgbClr val="CF6DA4"/>
                  </a:solidFill>
                  <a:prstDash val="solid"/>
                </a:ln>
                <a:solidFill>
                  <a:srgbClr val="F4E7ED">
                    <a:tint val="85000"/>
                    <a:satMod val="155000"/>
                  </a:srgbClr>
                </a:solidFill>
                <a:effectLst>
                  <a:glow rad="228600">
                    <a:srgbClr val="AC66BB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Подготовили:</a:t>
            </a:r>
            <a:br>
              <a:rPr lang="ru-RU" sz="2200" cap="none" dirty="0">
                <a:ln w="12700">
                  <a:solidFill>
                    <a:srgbClr val="CF6DA4"/>
                  </a:solidFill>
                  <a:prstDash val="solid"/>
                </a:ln>
                <a:solidFill>
                  <a:srgbClr val="F4E7ED">
                    <a:tint val="85000"/>
                    <a:satMod val="155000"/>
                  </a:srgbClr>
                </a:solidFill>
                <a:effectLst>
                  <a:glow rad="228600">
                    <a:srgbClr val="AC66BB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200" cap="none" dirty="0">
                <a:ln w="12700">
                  <a:solidFill>
                    <a:srgbClr val="CF6DA4"/>
                  </a:solidFill>
                  <a:prstDash val="solid"/>
                </a:ln>
                <a:solidFill>
                  <a:srgbClr val="F4E7ED">
                    <a:tint val="85000"/>
                    <a:satMod val="155000"/>
                  </a:srgbClr>
                </a:solidFill>
                <a:effectLst>
                  <a:glow rad="228600">
                    <a:srgbClr val="AC66BB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заведующий МБДОУ «Детский сад №23 ст. Архонская»</a:t>
            </a:r>
            <a:br>
              <a:rPr lang="ru-RU" sz="2200" cap="none" dirty="0">
                <a:ln w="12700">
                  <a:solidFill>
                    <a:srgbClr val="CF6DA4"/>
                  </a:solidFill>
                  <a:prstDash val="solid"/>
                </a:ln>
                <a:solidFill>
                  <a:srgbClr val="F4E7ED">
                    <a:tint val="85000"/>
                    <a:satMod val="155000"/>
                  </a:srgbClr>
                </a:solidFill>
                <a:effectLst>
                  <a:glow rad="228600">
                    <a:srgbClr val="AC66BB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200" cap="none" dirty="0" err="1">
                <a:ln w="12700">
                  <a:solidFill>
                    <a:srgbClr val="CF6DA4"/>
                  </a:solidFill>
                  <a:prstDash val="solid"/>
                </a:ln>
                <a:solidFill>
                  <a:srgbClr val="F4E7ED">
                    <a:tint val="85000"/>
                    <a:satMod val="155000"/>
                  </a:srgbClr>
                </a:solidFill>
                <a:effectLst>
                  <a:glow rad="228600">
                    <a:srgbClr val="AC66BB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Черницкая</a:t>
            </a:r>
            <a:r>
              <a:rPr lang="ru-RU" sz="2200" cap="none" dirty="0">
                <a:ln w="12700">
                  <a:solidFill>
                    <a:srgbClr val="CF6DA4"/>
                  </a:solidFill>
                  <a:prstDash val="solid"/>
                </a:ln>
                <a:solidFill>
                  <a:srgbClr val="F4E7ED">
                    <a:tint val="85000"/>
                    <a:satMod val="155000"/>
                  </a:srgbClr>
                </a:solidFill>
                <a:effectLst>
                  <a:glow rad="228600">
                    <a:srgbClr val="AC66BB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 Л.В.,</a:t>
            </a:r>
            <a:br>
              <a:rPr lang="ru-RU" sz="2200" cap="none" dirty="0">
                <a:ln w="12700">
                  <a:solidFill>
                    <a:srgbClr val="CF6DA4"/>
                  </a:solidFill>
                  <a:prstDash val="solid"/>
                </a:ln>
                <a:solidFill>
                  <a:srgbClr val="F4E7ED">
                    <a:tint val="85000"/>
                    <a:satMod val="155000"/>
                  </a:srgbClr>
                </a:solidFill>
                <a:effectLst>
                  <a:glow rad="228600">
                    <a:srgbClr val="AC66BB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200" cap="none" dirty="0">
                <a:ln w="12700">
                  <a:solidFill>
                    <a:srgbClr val="CF6DA4"/>
                  </a:solidFill>
                  <a:prstDash val="solid"/>
                </a:ln>
                <a:solidFill>
                  <a:srgbClr val="F4E7ED">
                    <a:tint val="85000"/>
                    <a:satMod val="155000"/>
                  </a:srgbClr>
                </a:solidFill>
                <a:effectLst>
                  <a:glow rad="228600">
                    <a:srgbClr val="AC66BB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 старший воспитатель Демченко Т.И., </a:t>
            </a:r>
            <a:br>
              <a:rPr lang="ru-RU" sz="2200" cap="none" dirty="0">
                <a:ln w="12700">
                  <a:solidFill>
                    <a:srgbClr val="CF6DA4"/>
                  </a:solidFill>
                  <a:prstDash val="solid"/>
                </a:ln>
                <a:solidFill>
                  <a:srgbClr val="F4E7ED">
                    <a:tint val="85000"/>
                    <a:satMod val="155000"/>
                  </a:srgbClr>
                </a:solidFill>
                <a:effectLst>
                  <a:glow rad="228600">
                    <a:srgbClr val="AC66BB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2200" cap="none" dirty="0">
                <a:ln w="12700">
                  <a:solidFill>
                    <a:srgbClr val="CF6DA4"/>
                  </a:solidFill>
                  <a:prstDash val="solid"/>
                </a:ln>
                <a:solidFill>
                  <a:srgbClr val="F4E7ED">
                    <a:tint val="85000"/>
                    <a:satMod val="155000"/>
                  </a:srgbClr>
                </a:solidFill>
                <a:effectLst>
                  <a:glow rad="228600">
                    <a:srgbClr val="AC66BB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музыкальный руководитель </a:t>
            </a:r>
            <a:r>
              <a:rPr lang="ru-RU" sz="2200" cap="none" dirty="0" err="1">
                <a:ln w="12700">
                  <a:solidFill>
                    <a:srgbClr val="CF6DA4"/>
                  </a:solidFill>
                  <a:prstDash val="solid"/>
                </a:ln>
                <a:solidFill>
                  <a:srgbClr val="F4E7ED">
                    <a:tint val="85000"/>
                    <a:satMod val="155000"/>
                  </a:srgbClr>
                </a:solidFill>
                <a:effectLst>
                  <a:glow rad="228600">
                    <a:srgbClr val="AC66BB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Золотовская</a:t>
            </a:r>
            <a:r>
              <a:rPr lang="ru-RU" sz="2200" cap="none" dirty="0">
                <a:ln w="12700">
                  <a:solidFill>
                    <a:srgbClr val="CF6DA4"/>
                  </a:solidFill>
                  <a:prstDash val="solid"/>
                </a:ln>
                <a:solidFill>
                  <a:srgbClr val="F4E7ED">
                    <a:tint val="85000"/>
                    <a:satMod val="155000"/>
                  </a:srgbClr>
                </a:solidFill>
                <a:effectLst>
                  <a:glow rad="228600">
                    <a:srgbClr val="AC66BB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  <a:t> Н.С.  </a:t>
            </a:r>
            <a:br>
              <a:rPr lang="ru-RU" sz="2200" cap="none" dirty="0">
                <a:ln w="12700">
                  <a:solidFill>
                    <a:srgbClr val="CF6DA4"/>
                  </a:solidFill>
                  <a:prstDash val="solid"/>
                </a:ln>
                <a:solidFill>
                  <a:srgbClr val="F4E7ED">
                    <a:tint val="85000"/>
                    <a:satMod val="155000"/>
                  </a:srgbClr>
                </a:solidFill>
                <a:effectLst>
                  <a:glow rad="228600">
                    <a:srgbClr val="AC66BB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19256" cy="4466896"/>
          </a:xfrm>
        </p:spPr>
        <p:txBody>
          <a:bodyPr>
            <a:normAutofit fontScale="92500"/>
          </a:bodyPr>
          <a:lstStyle/>
          <a:p>
            <a:r>
              <a:rPr lang="ru-RU" sz="2800" dirty="0">
                <a:solidFill>
                  <a:schemeClr val="bg2"/>
                </a:solidFill>
                <a:latin typeface="Monotype Corsiva" pitchFamily="66" charset="0"/>
              </a:rPr>
              <a:t>Поступление в школу – серьёзный этап в жизни каждого </a:t>
            </a:r>
            <a:r>
              <a:rPr lang="ru-RU" sz="2800" dirty="0" smtClean="0">
                <a:solidFill>
                  <a:schemeClr val="bg2"/>
                </a:solidFill>
                <a:latin typeface="Monotype Corsiva" pitchFamily="66" charset="0"/>
              </a:rPr>
              <a:t>ребёнка. И </a:t>
            </a:r>
            <a:r>
              <a:rPr lang="ru-RU" sz="2800" dirty="0">
                <a:solidFill>
                  <a:schemeClr val="bg2"/>
                </a:solidFill>
                <a:latin typeface="Monotype Corsiva" pitchFamily="66" charset="0"/>
              </a:rPr>
              <a:t>не секрет, что многие дети испытывают трудности в период адаптации к школе, новому распорядку дня, коллективу, учителю. Нелегко приходится и родителям. В настоящее время школа решает сложные задачи образования и воспитания подрастающего поколения. Успехи школьного обучения в немалой степени зависят от уровня подготовки ребёнка в дошкольный период. Отношение ребёнка к школе формируется до того, как он в неё пойдёт. И здесь важную роль играет информация о школе и способ её подачи родителями и воспитателями ДОУ.   </a:t>
            </a: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8240472"/>
      </p:ext>
    </p:extLst>
  </p:cSld>
  <p:clrMapOvr>
    <a:masterClrMapping/>
  </p:clrMapOvr>
  <p:transition advClick="0" advTm="33269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1728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56992"/>
            <a:ext cx="7239000" cy="3098744"/>
          </a:xfrm>
        </p:spPr>
        <p:txBody>
          <a:bodyPr>
            <a:normAutofit fontScale="92500" lnSpcReduction="20000"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Учитывая то, что в последнее время в практике дошкольного образования отдаётся предпочтение методу проектов, подготовка детей к школе на основе данного метода представляется наиболее эффективной. В связи с этим </a:t>
            </a:r>
            <a:r>
              <a:rPr lang="ru-RU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нами</a:t>
            </a:r>
            <a:r>
              <a:rPr lang="ru-RU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был разработан проект «Скоро в школу мы идём».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Реализация проекта рассчитана на учебный год.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Участники проекта: дети, родители, воспитатели.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Цель проекта: воспитание положительного отношения к школе у детей </a:t>
            </a:r>
            <a:r>
              <a:rPr lang="ru-RU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старшей  </a:t>
            </a:r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группы.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748883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3605223"/>
      </p:ext>
    </p:extLst>
  </p:cSld>
  <p:clrMapOvr>
    <a:masterClrMapping/>
  </p:clrMapOvr>
  <p:transition advClick="0" advTm="28443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08760"/>
          </a:xfrm>
        </p:spPr>
        <p:txBody>
          <a:bodyPr/>
          <a:lstStyle/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5400" b="0" kern="0" cap="none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>Задачи проекта:</a:t>
            </a:r>
            <a:r>
              <a:rPr lang="ru-RU" sz="2400" b="0" kern="0" cap="none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  <a:t/>
            </a:r>
            <a:br>
              <a:rPr lang="ru-RU" sz="2400" b="0" kern="0" cap="none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8147248" cy="48463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dirty="0">
                <a:solidFill>
                  <a:srgbClr val="FFC000"/>
                </a:solidFill>
              </a:rPr>
              <a:t> </a:t>
            </a:r>
            <a:r>
              <a:rPr lang="ru-RU" sz="2800" dirty="0">
                <a:solidFill>
                  <a:srgbClr val="FFC000"/>
                </a:solidFill>
                <a:latin typeface="Monotype Corsiva" pitchFamily="66" charset="0"/>
              </a:rPr>
              <a:t>знакомство детей со школой(зданием, школьной библиотекой, спортивным залом) и профессией учитель.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>
                <a:solidFill>
                  <a:srgbClr val="FFC000"/>
                </a:solidFill>
                <a:latin typeface="Monotype Corsiva" pitchFamily="66" charset="0"/>
              </a:rPr>
              <a:t>  создание предметно – развивающей среды для ознакомления воспитанников со школой (дидактические и сюжетно- ролевые игры, наглядный материал, альбомы с пословицами и поговорками, художественная литература по теме);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>
                <a:solidFill>
                  <a:srgbClr val="FFC000"/>
                </a:solidFill>
                <a:latin typeface="Monotype Corsiva" pitchFamily="66" charset="0"/>
              </a:rPr>
              <a:t>  разработка сценариев экскурсий с детьми в школу, родительских собраний, семинаров, устных журналов;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>
                <a:solidFill>
                  <a:srgbClr val="FFC000"/>
                </a:solidFill>
                <a:latin typeface="Monotype Corsiva" pitchFamily="66" charset="0"/>
              </a:rPr>
              <a:t>  разработка плана деятельности по преемственности со школой.</a:t>
            </a:r>
            <a:endParaRPr lang="ru-RU" dirty="0"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8426658"/>
      </p:ext>
    </p:extLst>
  </p:cSld>
  <p:clrMapOvr>
    <a:masterClrMapping/>
  </p:clrMapOvr>
  <p:transition advClick="0" advTm="27023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450"/>
                            </p:stCondLst>
                            <p:childTnLst>
                              <p:par>
                                <p:cTn id="20" presetID="41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400"/>
                            </p:stCondLst>
                            <p:childTnLst>
                              <p:par>
                                <p:cTn id="28" presetID="41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925"/>
                            </p:stCondLst>
                            <p:childTnLst>
                              <p:par>
                                <p:cTn id="36" presetID="41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47248" cy="1143000"/>
          </a:xfrm>
        </p:spPr>
        <p:txBody>
          <a:bodyPr>
            <a:normAutofit fontScale="90000"/>
          </a:bodyPr>
          <a:lstStyle/>
          <a:p>
            <a:r>
              <a:rPr lang="ru-RU" sz="4000" kern="0" cap="none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Реализация проекта предполагает соблюдение следующих условий: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8291264" cy="484632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4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включение в целостный педагогический процесс разнообразных форм и методов работы по ознакомлению детей со школой и воспитанию положительного отношения к ней в рамках проекта;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4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создание предметно- развивающей среды для обогащения жизненного опыта детей, своевременное её изменение в соответствии с новым содержанием дидактических задач и обеспечение её доступности для воспитанников;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4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понимание значимости проблемы подготовки детей к обучению в школе и проявление ими творческой активности в подборе форм и методов работы с детьми;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4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педагогическое просвещение родителей по вопросам готовности детей к обучению в школе;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4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обеспечение связи дошкольного образовательного учреждения со школой в вопросах преемственности в соответствии с планом.</a:t>
            </a: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935129"/>
      </p:ext>
    </p:extLst>
  </p:cSld>
  <p:clrMapOvr>
    <a:masterClrMapping/>
  </p:clrMapOvr>
  <p:transition advClick="0" advTm="86082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625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1625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1375"/>
                            </p:stCondLst>
                            <p:childTnLst>
                              <p:par>
                                <p:cTn id="45" presetID="38" presetClass="entr" presetSubtype="0" accel="5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>
            <a:normAutofit fontScale="90000"/>
          </a:bodyPr>
          <a:lstStyle/>
          <a:p>
            <a:r>
              <a:rPr lang="ru-RU" sz="4400" kern="0" cap="none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Формы реализации проекта: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124744"/>
            <a:ext cx="3520440" cy="5256584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</a:t>
            </a:r>
            <a:r>
              <a:rPr lang="ru-RU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составление плана работы по ознакомлению детей со школой;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анкета для родителей по вопросам подготовки ребёнка к обучению в школе;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план тематического контроля по теме;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карта анализа знаний детей </a:t>
            </a:r>
            <a:r>
              <a:rPr lang="ru-RU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старшей группы </a:t>
            </a:r>
            <a:r>
              <a:rPr lang="ru-RU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о школе;</a:t>
            </a:r>
            <a:endParaRPr lang="ru-RU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052736"/>
            <a:ext cx="3520440" cy="4773904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карта анализа беседы с воспитателем о значимости проблемы подготовки детей к обучению в школе;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карта анализа деятельности воспитателей в ходе сюжетно- ролевых игр с детьми;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ru-RU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карта анализа создания </a:t>
            </a:r>
            <a:r>
              <a:rPr lang="ru-RU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условий</a:t>
            </a:r>
            <a:br>
              <a:rPr lang="ru-RU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ru-RU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 группе для ознакомления детей со школой.</a:t>
            </a:r>
            <a:endParaRPr lang="ru-RU" dirty="0"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7506022"/>
      </p:ext>
    </p:extLst>
  </p:cSld>
  <p:clrMapOvr>
    <a:masterClrMapping/>
  </p:clrMapOvr>
  <p:transition advClick="0" advTm="41337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0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350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50"/>
                            </p:stCondLst>
                            <p:childTnLst>
                              <p:par>
                                <p:cTn id="6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54400"/>
            <a:ext cx="7242048" cy="1418416"/>
          </a:xfrm>
        </p:spPr>
        <p:txBody>
          <a:bodyPr>
            <a:normAutofit/>
          </a:bodyPr>
          <a:lstStyle/>
          <a:p>
            <a:pPr marL="274320" lvl="0" indent="-274320" algn="ctr">
              <a:spcBef>
                <a:spcPts val="600"/>
              </a:spcBef>
            </a:pPr>
            <a:r>
              <a:rPr lang="ru-RU" sz="2700" cap="none" dirty="0">
                <a:ln/>
                <a:solidFill>
                  <a:srgbClr val="FFFF00"/>
                </a:solidFill>
                <a:ea typeface="+mn-ea"/>
                <a:cs typeface="+mn-cs"/>
              </a:rPr>
              <a:t>1. Беседы (индивидуальные, </a:t>
            </a:r>
            <a:br>
              <a:rPr lang="ru-RU" sz="2700" cap="none" dirty="0">
                <a:ln/>
                <a:solidFill>
                  <a:srgbClr val="FFFF00"/>
                </a:solidFill>
                <a:ea typeface="+mn-ea"/>
                <a:cs typeface="+mn-cs"/>
              </a:rPr>
            </a:br>
            <a:r>
              <a:rPr lang="ru-RU" sz="2700" cap="none" dirty="0">
                <a:ln/>
                <a:solidFill>
                  <a:srgbClr val="FFFF00"/>
                </a:solidFill>
                <a:ea typeface="+mn-ea"/>
                <a:cs typeface="+mn-cs"/>
              </a:rPr>
              <a:t>коллективные) : </a:t>
            </a:r>
            <a:r>
              <a:rPr lang="ru-RU" sz="2400" cap="none" dirty="0">
                <a:ln/>
                <a:solidFill>
                  <a:srgbClr val="DE6C36"/>
                </a:solidFill>
                <a:ea typeface="+mn-ea"/>
                <a:cs typeface="+mn-cs"/>
              </a:rPr>
              <a:t/>
            </a:r>
            <a:br>
              <a:rPr lang="ru-RU" sz="2400" cap="none" dirty="0">
                <a:ln/>
                <a:solidFill>
                  <a:srgbClr val="DE6C36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59"/>
            <a:ext cx="4680520" cy="4824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56791"/>
            <a:ext cx="3888432" cy="4248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1692171"/>
      </p:ext>
    </p:extLst>
  </p:cSld>
  <p:clrMapOvr>
    <a:masterClrMapping/>
  </p:clrMapOvr>
  <p:transition advClick="0" advTm="9813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308760"/>
          </a:xfrm>
        </p:spPr>
        <p:txBody>
          <a:bodyPr>
            <a:normAutofit fontScale="90000"/>
          </a:bodyPr>
          <a:lstStyle/>
          <a:p>
            <a:pPr marL="274320" lvl="0" indent="-274320" algn="ctr">
              <a:spcBef>
                <a:spcPts val="600"/>
              </a:spcBef>
            </a:pPr>
            <a:r>
              <a:rPr lang="ru-RU" sz="3100" cap="none" dirty="0">
                <a:ln/>
                <a:solidFill>
                  <a:srgbClr val="FFFF00"/>
                </a:solidFill>
                <a:ea typeface="+mn-ea"/>
                <a:cs typeface="+mn-cs"/>
              </a:rPr>
              <a:t>2. Чтение художественной литературы</a:t>
            </a:r>
            <a:br>
              <a:rPr lang="ru-RU" sz="3100" cap="none" dirty="0">
                <a:ln/>
                <a:solidFill>
                  <a:srgbClr val="FFFF00"/>
                </a:solidFill>
                <a:ea typeface="+mn-ea"/>
                <a:cs typeface="+mn-cs"/>
              </a:rPr>
            </a:br>
            <a:r>
              <a:rPr lang="ru-RU" sz="3100" cap="none" dirty="0">
                <a:ln/>
                <a:solidFill>
                  <a:srgbClr val="FFFF00"/>
                </a:solidFill>
                <a:ea typeface="+mn-ea"/>
                <a:cs typeface="+mn-cs"/>
              </a:rPr>
              <a:t>(стихи, рассказы, сказки)</a:t>
            </a:r>
            <a:r>
              <a:rPr lang="ru-RU" sz="2400" cap="none" dirty="0">
                <a:ln/>
                <a:solidFill>
                  <a:srgbClr val="DE6C36"/>
                </a:solidFill>
                <a:ea typeface="+mn-ea"/>
                <a:cs typeface="+mn-cs"/>
              </a:rPr>
              <a:t/>
            </a:r>
            <a:br>
              <a:rPr lang="ru-RU" sz="2400" cap="none" dirty="0">
                <a:ln/>
                <a:solidFill>
                  <a:srgbClr val="DE6C36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3701770" cy="4896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306" y="1268760"/>
            <a:ext cx="3860948" cy="482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5810422"/>
      </p:ext>
    </p:extLst>
  </p:cSld>
  <p:clrMapOvr>
    <a:masterClrMapping/>
  </p:clrMapOvr>
  <p:transition advClick="0" advTm="7891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496944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6874913"/>
      </p:ext>
    </p:extLst>
  </p:cSld>
  <p:clrMapOvr>
    <a:masterClrMapping/>
  </p:clrMapOvr>
  <p:transition advClick="0" advTm="5145"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8|1.3|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5|1.6|1.3|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2|1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2|1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3.9|2.9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4|3.4|4.1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5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1|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7|1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">
      <a:dk1>
        <a:sysClr val="windowText" lastClr="000000"/>
      </a:dk1>
      <a:lt1>
        <a:srgbClr val="00B0F0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391</TotalTime>
  <Words>588</Words>
  <Application>Microsoft Office PowerPoint</Application>
  <PresentationFormat>Экран (4:3)</PresentationFormat>
  <Paragraphs>44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Презентация проекта  «Скоро в школу    мы пойдём!»</vt:lpstr>
      <vt:lpstr>Подготовили: заведующий МБДОУ «Детский сад №23 ст. Архонская» Черницкая Л.В.,  старший воспитатель Демченко Т.И.,  музыкальный руководитель Золотовская Н.С.   </vt:lpstr>
      <vt:lpstr>Презентация PowerPoint</vt:lpstr>
      <vt:lpstr>Задачи проекта: </vt:lpstr>
      <vt:lpstr>Реализация проекта предполагает соблюдение следующих условий: </vt:lpstr>
      <vt:lpstr>Формы реализации проекта:</vt:lpstr>
      <vt:lpstr>1. Беседы (индивидуальные,  коллективные) :  </vt:lpstr>
      <vt:lpstr>2. Чтение художественной литературы (стихи, рассказы, сказки) </vt:lpstr>
      <vt:lpstr>Презентация PowerPoint</vt:lpstr>
      <vt:lpstr>3. Экскурсии </vt:lpstr>
      <vt:lpstr>3. Все области непосредственно образовательной деятельности </vt:lpstr>
      <vt:lpstr>Презентация PowerPoint</vt:lpstr>
      <vt:lpstr>Игровая деятельность : 1. Дидактические   </vt:lpstr>
      <vt:lpstr>2. Развивающие</vt:lpstr>
      <vt:lpstr>3. Настольные </vt:lpstr>
      <vt:lpstr>4. Подвижные </vt:lpstr>
      <vt:lpstr>5. Сюжетно-ролевые 6. Театральные игры </vt:lpstr>
      <vt:lpstr>Работа с родителями :</vt:lpstr>
      <vt:lpstr>Результат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«Скоро в школу  мы пойдём!»</dc:title>
  <dc:creator>User</dc:creator>
  <cp:lastModifiedBy>Image&amp;Matros ®</cp:lastModifiedBy>
  <cp:revision>46</cp:revision>
  <dcterms:created xsi:type="dcterms:W3CDTF">2014-04-02T15:17:15Z</dcterms:created>
  <dcterms:modified xsi:type="dcterms:W3CDTF">2017-05-03T17:00:14Z</dcterms:modified>
</cp:coreProperties>
</file>