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81" r:id="rId4"/>
    <p:sldId id="263" r:id="rId5"/>
    <p:sldId id="264" r:id="rId6"/>
    <p:sldId id="282" r:id="rId7"/>
    <p:sldId id="269" r:id="rId8"/>
    <p:sldId id="270" r:id="rId9"/>
    <p:sldId id="273" r:id="rId10"/>
    <p:sldId id="274" r:id="rId11"/>
    <p:sldId id="277" r:id="rId12"/>
    <p:sldId id="276" r:id="rId13"/>
    <p:sldId id="279" r:id="rId14"/>
    <p:sldId id="280" r:id="rId15"/>
    <p:sldId id="306" r:id="rId16"/>
    <p:sldId id="307" r:id="rId17"/>
    <p:sldId id="287" r:id="rId18"/>
    <p:sldId id="308" r:id="rId19"/>
    <p:sldId id="288" r:id="rId20"/>
    <p:sldId id="289" r:id="rId21"/>
    <p:sldId id="30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112" d="100"/>
          <a:sy n="112" d="100"/>
        </p:scale>
        <p:origin x="-159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BB320-0212-4948-897E-D3770E6D1D9A}" type="datetimeFigureOut">
              <a:rPr lang="ru-RU" smtClean="0"/>
              <a:pPr/>
              <a:t>04.03.2019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0D3190-56AE-416D-8C0A-6E423F8253AB}" type="slidenum">
              <a:rPr lang="ru-RU" smtClean="0"/>
              <a:pPr/>
              <a:t>‹#›</a:t>
            </a:fld>
            <a:endParaRPr lang="ru-RU"/>
          </a:p>
        </p:txBody>
      </p:sp>
    </p:spTree>
    <p:extLst>
      <p:ext uri="{BB962C8B-B14F-4D97-AF65-F5344CB8AC3E}">
        <p14:creationId xmlns:p14="http://schemas.microsoft.com/office/powerpoint/2010/main" val="1674266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CAFAF-F440-4BEA-83C0-06215780B219}"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CAFAF-F440-4BEA-83C0-06215780B219}" type="datetimeFigureOut">
              <a:rPr lang="ru-RU" smtClean="0"/>
              <a:pPr/>
              <a:t>04.03.2019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3CAFAF-F440-4BEA-83C0-06215780B219}" type="datetimeFigureOut">
              <a:rPr lang="ru-RU" smtClean="0"/>
              <a:pPr/>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3CAFAF-F440-4BEA-83C0-06215780B219}" type="datetimeFigureOut">
              <a:rPr lang="ru-RU" smtClean="0"/>
              <a:pPr/>
              <a:t>04.03.2019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3CAFAF-F440-4BEA-83C0-06215780B219}" type="datetimeFigureOut">
              <a:rPr lang="ru-RU" smtClean="0"/>
              <a:pPr/>
              <a:t>04.03.2019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3CAFAF-F440-4BEA-83C0-06215780B219}" type="datetimeFigureOut">
              <a:rPr lang="ru-RU" smtClean="0"/>
              <a:pPr/>
              <a:t>04.03.2019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CAFAF-F440-4BEA-83C0-06215780B219}" type="datetimeFigureOut">
              <a:rPr lang="ru-RU" smtClean="0"/>
              <a:pPr/>
              <a:t>04.03.2019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0763C2-2CF3-4A8D-A2F6-52AAD25DF55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4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Скругленный прямоугольник 6"/>
          <p:cNvSpPr/>
          <p:nvPr userDrawn="1"/>
        </p:nvSpPr>
        <p:spPr>
          <a:xfrm>
            <a:off x="357158" y="285728"/>
            <a:ext cx="8501122" cy="6215106"/>
          </a:xfrm>
          <a:prstGeom prst="roundRect">
            <a:avLst>
              <a:gd name="adj" fmla="val 9106"/>
            </a:avLst>
          </a:prstGeom>
          <a:noFill/>
          <a:ln>
            <a:solidFill>
              <a:srgbClr val="57D3FF"/>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0_75c96_b715e7d3_XL.jpeg"/>
          <p:cNvPicPr>
            <a:picLocks noChangeAspect="1"/>
          </p:cNvPicPr>
          <p:nvPr userDrawn="1"/>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71406" y="71414"/>
            <a:ext cx="2000264" cy="2000264"/>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CAFAF-F440-4BEA-83C0-06215780B219}" type="datetimeFigureOut">
              <a:rPr lang="ru-RU" smtClean="0"/>
              <a:pPr/>
              <a:t>04.03.2019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corowina.ucoz.com</a:t>
            </a:r>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67544" y="1556792"/>
            <a:ext cx="8280920" cy="4824536"/>
          </a:xfrm>
        </p:spPr>
        <p:txBody>
          <a:bodyPr>
            <a:noAutofit/>
          </a:bodyPr>
          <a:lstStyle/>
          <a:p>
            <a:r>
              <a:rPr lang="ru-RU" sz="4800" b="1" dirty="0" smtClean="0">
                <a:solidFill>
                  <a:srgbClr val="002060"/>
                </a:solidFill>
              </a:rPr>
              <a:t>Презентация</a:t>
            </a:r>
          </a:p>
          <a:p>
            <a:r>
              <a:rPr lang="ru-RU" sz="4800" b="1" dirty="0" smtClean="0">
                <a:solidFill>
                  <a:srgbClr val="002060"/>
                </a:solidFill>
              </a:rPr>
              <a:t>Преемственность ДОУ и школы</a:t>
            </a:r>
          </a:p>
          <a:p>
            <a:r>
              <a:rPr lang="ru-RU" sz="2400" b="1" dirty="0" smtClean="0">
                <a:solidFill>
                  <a:srgbClr val="002060"/>
                </a:solidFill>
              </a:rPr>
              <a:t>Подготовила воспитатель старшей группы : Хадикова О.П.</a:t>
            </a:r>
            <a:endParaRPr lang="ru-RU" sz="2400" b="1" dirty="0">
              <a:solidFill>
                <a:srgbClr val="002060"/>
              </a:solidFill>
            </a:endParaRPr>
          </a:p>
        </p:txBody>
      </p:sp>
      <p:sp>
        <p:nvSpPr>
          <p:cNvPr id="6" name="Заголовок 1"/>
          <p:cNvSpPr>
            <a:spLocks noGrp="1"/>
          </p:cNvSpPr>
          <p:nvPr>
            <p:ph type="ctrTitle"/>
          </p:nvPr>
        </p:nvSpPr>
        <p:spPr>
          <a:xfrm>
            <a:off x="323528" y="260649"/>
            <a:ext cx="8640960" cy="1296143"/>
          </a:xfrm>
        </p:spPr>
        <p:txBody>
          <a:bodyPr>
            <a:normAutofit/>
          </a:bodyPr>
          <a:lstStyle/>
          <a:p>
            <a:r>
              <a:rPr lang="ru-RU" sz="1800" b="1" u="sng" dirty="0" smtClean="0"/>
              <a:t>МУНИЦИПАЛЬНОЕ БЮДЖЕТНОЕ ДОШКОЛЬНОЕ ОБРАЗОВАТЕЛЬНОЕ  </a:t>
            </a:r>
            <a:br>
              <a:rPr lang="ru-RU" sz="1800" b="1" u="sng" dirty="0" smtClean="0"/>
            </a:br>
            <a:r>
              <a:rPr lang="ru-RU" sz="1800" b="1" u="sng" dirty="0" smtClean="0"/>
              <a:t>УЧРЕЖДЕНИЕ «ДЕТСКИЙ САД №23 ст. АРХОНСКАЯ» </a:t>
            </a:r>
            <a:br>
              <a:rPr lang="ru-RU" sz="1800" b="1" u="sng" dirty="0" smtClean="0"/>
            </a:br>
            <a:r>
              <a:rPr lang="ru-RU" sz="1800" b="1" u="sng" dirty="0" smtClean="0"/>
              <a:t>  МО – ПРИГОРОДНЫЙ РАЙОН РСО – </a:t>
            </a:r>
            <a:r>
              <a:rPr lang="ru-RU" sz="1800" b="1" u="sng" dirty="0" smtClean="0"/>
              <a:t>АЛАНИЯ</a:t>
            </a:r>
            <a:r>
              <a:rPr lang="ru-RU" sz="2000" dirty="0"/>
              <a:t/>
            </a:r>
            <a:br>
              <a:rPr lang="ru-RU" sz="2000" dirty="0"/>
            </a:br>
            <a:r>
              <a:rPr lang="ru-RU" sz="1100" dirty="0" smtClean="0"/>
              <a:t>363120,ст</a:t>
            </a:r>
            <a:r>
              <a:rPr lang="ru-RU" sz="1100" dirty="0" smtClean="0"/>
              <a:t>. Архонская, ул. Ворошилова, 448</a:t>
            </a:r>
            <a:r>
              <a:rPr lang="en-US" sz="1100" dirty="0" smtClean="0"/>
              <a:t> </a:t>
            </a:r>
            <a:r>
              <a:rPr lang="ru-RU" sz="1100" dirty="0" smtClean="0"/>
              <a:t>(867 39) 3 12 79, </a:t>
            </a:r>
            <a:r>
              <a:rPr lang="en-US" sz="1100" dirty="0" smtClean="0"/>
              <a:t>e</a:t>
            </a:r>
            <a:r>
              <a:rPr lang="ru-RU" sz="1100" dirty="0" smtClean="0"/>
              <a:t>-</a:t>
            </a:r>
            <a:r>
              <a:rPr lang="en-US" sz="1100" dirty="0" smtClean="0"/>
              <a:t>mail</a:t>
            </a:r>
            <a:r>
              <a:rPr lang="ru-RU" sz="1100" dirty="0" smtClean="0"/>
              <a:t>:</a:t>
            </a:r>
            <a:r>
              <a:rPr lang="en-US" sz="1100" dirty="0" smtClean="0"/>
              <a:t>tchernitzkaja</a:t>
            </a:r>
            <a:r>
              <a:rPr lang="ru-RU" sz="1100" dirty="0" smtClean="0"/>
              <a:t>.</a:t>
            </a:r>
            <a:r>
              <a:rPr lang="en-US" sz="1100" dirty="0" smtClean="0"/>
              <a:t>ds</a:t>
            </a:r>
            <a:r>
              <a:rPr lang="ru-RU" sz="1100" dirty="0" smtClean="0"/>
              <a:t>23@</a:t>
            </a:r>
            <a:r>
              <a:rPr lang="en-US" sz="1100" dirty="0" smtClean="0"/>
              <a:t>yandex</a:t>
            </a:r>
            <a:r>
              <a:rPr lang="ru-RU" sz="1100" dirty="0" smtClean="0"/>
              <a:t>.</a:t>
            </a:r>
            <a:r>
              <a:rPr lang="en-US" sz="1100" dirty="0" smtClean="0"/>
              <a:t>ru</a:t>
            </a:r>
            <a:endParaRPr lang="ru-RU"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fontScale="90000"/>
          </a:bodyPr>
          <a:lstStyle/>
          <a:p>
            <a:r>
              <a:rPr lang="ru-RU" b="1" dirty="0" smtClean="0">
                <a:solidFill>
                  <a:srgbClr val="FF0000"/>
                </a:solidFill>
              </a:rPr>
              <a:t>   Задачи непрерывного     </a:t>
            </a:r>
            <a:br>
              <a:rPr lang="ru-RU" b="1" dirty="0" smtClean="0">
                <a:solidFill>
                  <a:srgbClr val="FF0000"/>
                </a:solidFill>
              </a:rPr>
            </a:br>
            <a:r>
              <a:rPr lang="ru-RU" b="1" dirty="0" smtClean="0">
                <a:solidFill>
                  <a:srgbClr val="FF0000"/>
                </a:solidFill>
              </a:rPr>
              <a:t>        образования на дошкольной ступени</a:t>
            </a:r>
            <a:r>
              <a:rPr lang="ru-RU" dirty="0" smtClean="0">
                <a:solidFill>
                  <a:srgbClr val="FF0000"/>
                </a:solidFill>
              </a:rPr>
              <a:t>:</a:t>
            </a:r>
            <a:endParaRPr lang="ru-RU" dirty="0"/>
          </a:p>
        </p:txBody>
      </p:sp>
      <p:sp>
        <p:nvSpPr>
          <p:cNvPr id="3" name="Содержимое 2"/>
          <p:cNvSpPr>
            <a:spLocks noGrp="1"/>
          </p:cNvSpPr>
          <p:nvPr>
            <p:ph idx="1"/>
          </p:nvPr>
        </p:nvSpPr>
        <p:spPr>
          <a:xfrm>
            <a:off x="457200" y="1700808"/>
            <a:ext cx="8229600" cy="4752528"/>
          </a:xfrm>
        </p:spPr>
        <p:txBody>
          <a:bodyPr>
            <a:normAutofit fontScale="92500" lnSpcReduction="20000"/>
          </a:bodyPr>
          <a:lstStyle/>
          <a:p>
            <a:pPr>
              <a:buFont typeface="Wingdings" pitchFamily="2" charset="2"/>
              <a:buChar char="Ø"/>
            </a:pPr>
            <a:r>
              <a:rPr lang="ru-RU" sz="3500" b="1" dirty="0" smtClean="0">
                <a:solidFill>
                  <a:srgbClr val="002060"/>
                </a:solidFill>
              </a:rPr>
              <a:t>формирование различных знаний об окружающем мире, стимулирование коммуникативной, познавательной, игровой и другой активности детей в различных видах деятельности;</a:t>
            </a:r>
          </a:p>
          <a:p>
            <a:pPr>
              <a:buFont typeface="Wingdings" pitchFamily="2" charset="2"/>
              <a:buChar char="Ø"/>
            </a:pPr>
            <a:r>
              <a:rPr lang="ru-RU" sz="3500" b="1" dirty="0" smtClean="0">
                <a:solidFill>
                  <a:srgbClr val="002060"/>
                </a:solidFill>
              </a:rPr>
              <a:t>развитие компетентности в сфере отношений к миру, к людям, к себе;</a:t>
            </a:r>
          </a:p>
          <a:p>
            <a:pPr>
              <a:buFont typeface="Wingdings" pitchFamily="2" charset="2"/>
              <a:buChar char="Ø"/>
            </a:pPr>
            <a:r>
              <a:rPr lang="ru-RU" sz="3500" b="1" dirty="0" smtClean="0">
                <a:solidFill>
                  <a:srgbClr val="002060"/>
                </a:solidFill>
              </a:rPr>
              <a:t>включение детей в различные формы сотрудничества (со взрослыми и детьми разного возраста).</a:t>
            </a:r>
            <a:br>
              <a:rPr lang="ru-RU" sz="3500" b="1" dirty="0" smtClean="0">
                <a:solidFill>
                  <a:srgbClr val="002060"/>
                </a:solidFill>
              </a:rPr>
            </a:br>
            <a:endParaRPr lang="ru-RU" sz="3500" b="1" dirty="0" smtClean="0">
              <a:solidFill>
                <a:srgbClr val="002060"/>
              </a:solidFill>
            </a:endParaRPr>
          </a:p>
          <a:p>
            <a:pPr>
              <a:buFont typeface="Wingdings" pitchFamily="2" charset="2"/>
              <a:buChar char="Ø"/>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556792"/>
          </a:xfrm>
        </p:spPr>
        <p:txBody>
          <a:bodyPr>
            <a:normAutofit fontScale="90000"/>
          </a:bodyPr>
          <a:lstStyle/>
          <a:p>
            <a:r>
              <a:rPr lang="ru-RU" dirty="0" smtClean="0"/>
              <a:t> </a:t>
            </a:r>
            <a:br>
              <a:rPr lang="ru-RU" dirty="0" smtClean="0"/>
            </a:br>
            <a:r>
              <a:rPr lang="ru-RU" dirty="0" smtClean="0"/>
              <a:t>    </a:t>
            </a:r>
            <a:r>
              <a:rPr lang="ru-RU" b="1" dirty="0" smtClean="0">
                <a:solidFill>
                  <a:srgbClr val="FF0000"/>
                </a:solidFill>
              </a:rPr>
              <a:t>Задачи непрерывного    </a:t>
            </a:r>
            <a:br>
              <a:rPr lang="ru-RU" b="1" dirty="0" smtClean="0">
                <a:solidFill>
                  <a:srgbClr val="FF0000"/>
                </a:solidFill>
              </a:rPr>
            </a:br>
            <a:r>
              <a:rPr lang="ru-RU" b="1" dirty="0" smtClean="0">
                <a:solidFill>
                  <a:srgbClr val="FF0000"/>
                </a:solidFill>
              </a:rPr>
              <a:t>  образования на ступени начальной школы:</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395536" y="1600200"/>
            <a:ext cx="8496944" cy="5257800"/>
          </a:xfrm>
        </p:spPr>
        <p:txBody>
          <a:bodyPr>
            <a:normAutofit lnSpcReduction="10000"/>
          </a:bodyPr>
          <a:lstStyle/>
          <a:p>
            <a:pPr lvl="0">
              <a:buFont typeface="Wingdings" pitchFamily="2" charset="2"/>
              <a:buChar char="Ø"/>
            </a:pPr>
            <a:r>
              <a:rPr lang="ru-RU" sz="3500" b="1" dirty="0" smtClean="0">
                <a:solidFill>
                  <a:srgbClr val="002060"/>
                </a:solidFill>
              </a:rPr>
              <a:t>осознанное принятие ценностей здорового образа жизни и регуляция своего поведения в соответствии с ними;</a:t>
            </a:r>
          </a:p>
          <a:p>
            <a:pPr lvl="0">
              <a:buFont typeface="Wingdings" pitchFamily="2" charset="2"/>
              <a:buChar char="Ø"/>
            </a:pPr>
            <a:r>
              <a:rPr lang="ru-RU" sz="3500" b="1" dirty="0" smtClean="0">
                <a:solidFill>
                  <a:srgbClr val="002060"/>
                </a:solidFill>
              </a:rPr>
              <a:t> готовность к активному взаимодействию с окружающим миром (эмоциональная, интеллектуальная, коммуникативная, деловая и др.);</a:t>
            </a:r>
          </a:p>
          <a:p>
            <a:pPr lvl="0">
              <a:buFont typeface="Wingdings" pitchFamily="2" charset="2"/>
              <a:buChar char="Ø"/>
            </a:pPr>
            <a:r>
              <a:rPr lang="ru-RU" sz="3500" b="1" dirty="0" smtClean="0">
                <a:solidFill>
                  <a:srgbClr val="002060"/>
                </a:solidFill>
              </a:rPr>
              <a:t>желание и умение учиться, готовность к образованию в основном звене школы и самообразованию;</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   </a:t>
            </a:r>
            <a:br>
              <a:rPr lang="ru-RU" b="1" dirty="0" smtClean="0">
                <a:solidFill>
                  <a:srgbClr val="FF0000"/>
                </a:solidFill>
              </a:rPr>
            </a:br>
            <a:r>
              <a:rPr lang="ru-RU" b="1" dirty="0" smtClean="0">
                <a:solidFill>
                  <a:srgbClr val="FF0000"/>
                </a:solidFill>
              </a:rPr>
              <a:t>Задачи непрерывного    </a:t>
            </a:r>
            <a:br>
              <a:rPr lang="ru-RU" b="1" dirty="0" smtClean="0">
                <a:solidFill>
                  <a:srgbClr val="FF0000"/>
                </a:solidFill>
              </a:rPr>
            </a:br>
            <a:r>
              <a:rPr lang="ru-RU" b="1" dirty="0" smtClean="0">
                <a:solidFill>
                  <a:srgbClr val="FF0000"/>
                </a:solidFill>
              </a:rPr>
              <a:t>   образования на ступени начальной школы:</a:t>
            </a:r>
            <a:endParaRPr lang="ru-RU" dirty="0"/>
          </a:p>
        </p:txBody>
      </p:sp>
      <p:sp>
        <p:nvSpPr>
          <p:cNvPr id="3" name="Содержимое 2"/>
          <p:cNvSpPr>
            <a:spLocks noGrp="1"/>
          </p:cNvSpPr>
          <p:nvPr>
            <p:ph idx="1"/>
          </p:nvPr>
        </p:nvSpPr>
        <p:spPr>
          <a:xfrm>
            <a:off x="395536" y="1600200"/>
            <a:ext cx="8496944" cy="4997152"/>
          </a:xfrm>
        </p:spPr>
        <p:txBody>
          <a:bodyPr>
            <a:normAutofit fontScale="92500"/>
          </a:bodyPr>
          <a:lstStyle/>
          <a:p>
            <a:pPr lvl="0">
              <a:buFont typeface="Wingdings" pitchFamily="2" charset="2"/>
              <a:buChar char="Ø"/>
            </a:pPr>
            <a:endParaRPr lang="ru-RU" b="1" dirty="0" smtClean="0">
              <a:solidFill>
                <a:srgbClr val="002060"/>
              </a:solidFill>
            </a:endParaRPr>
          </a:p>
          <a:p>
            <a:pPr lvl="0">
              <a:buFont typeface="Wingdings" pitchFamily="2" charset="2"/>
              <a:buChar char="Ø"/>
            </a:pPr>
            <a:r>
              <a:rPr lang="ru-RU" b="1" dirty="0" smtClean="0">
                <a:solidFill>
                  <a:srgbClr val="002060"/>
                </a:solidFill>
              </a:rPr>
              <a:t>инициативность, самостоятельность, навыки сотрудничества в разных видах деятельности;</a:t>
            </a:r>
          </a:p>
          <a:p>
            <a:pPr lvl="0">
              <a:buFont typeface="Wingdings" pitchFamily="2" charset="2"/>
              <a:buChar char="Ø"/>
            </a:pPr>
            <a:r>
              <a:rPr lang="ru-RU" b="1" dirty="0" smtClean="0">
                <a:solidFill>
                  <a:srgbClr val="002060"/>
                </a:solidFill>
              </a:rPr>
              <a:t>совершенствование достижений дошкольного развития (на протяжении всего начального образования, специальная помощь по развитию сформированных в дошкольном детстве качеств, индивидуализации процесса обучения, особенно в случаях опережающего развития или отставания).</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2088232"/>
          </a:xfrm>
        </p:spPr>
        <p:txBody>
          <a:bodyPr>
            <a:normAutofit/>
          </a:bodyPr>
          <a:lstStyle/>
          <a:p>
            <a:r>
              <a:rPr lang="ru-RU" sz="3600" b="1" dirty="0" smtClean="0">
                <a:solidFill>
                  <a:srgbClr val="FF0000"/>
                </a:solidFill>
              </a:rPr>
              <a:t>            Этапы работы по осуществлению преемственности ДОУ со школой:</a:t>
            </a:r>
            <a:endParaRPr lang="ru-RU" sz="3600" dirty="0">
              <a:solidFill>
                <a:srgbClr val="FF0000"/>
              </a:solidFill>
            </a:endParaRPr>
          </a:p>
        </p:txBody>
      </p:sp>
      <p:sp>
        <p:nvSpPr>
          <p:cNvPr id="3" name="Содержимое 2"/>
          <p:cNvSpPr>
            <a:spLocks noGrp="1"/>
          </p:cNvSpPr>
          <p:nvPr>
            <p:ph idx="1"/>
          </p:nvPr>
        </p:nvSpPr>
        <p:spPr>
          <a:xfrm>
            <a:off x="457200" y="2132856"/>
            <a:ext cx="8229600" cy="3993307"/>
          </a:xfrm>
        </p:spPr>
        <p:txBody>
          <a:bodyPr/>
          <a:lstStyle/>
          <a:p>
            <a:r>
              <a:rPr lang="ru-RU" b="1" dirty="0" smtClean="0"/>
              <a:t>1 этап</a:t>
            </a:r>
            <a:r>
              <a:rPr lang="ru-RU" dirty="0" smtClean="0"/>
              <a:t> - поступление ребенка в ДОУ</a:t>
            </a:r>
          </a:p>
          <a:p>
            <a:r>
              <a:rPr lang="ru-RU" b="1" dirty="0" smtClean="0"/>
              <a:t>2 этап:</a:t>
            </a:r>
            <a:r>
              <a:rPr lang="ru-RU" dirty="0" smtClean="0"/>
              <a:t> подготовка ребенка к обучению в школе</a:t>
            </a:r>
          </a:p>
          <a:p>
            <a:r>
              <a:rPr lang="ru-RU" b="1" dirty="0" smtClean="0"/>
              <a:t>3 этап</a:t>
            </a:r>
            <a:r>
              <a:rPr lang="ru-RU" dirty="0" smtClean="0"/>
              <a:t> – плавный переход ребенка из ДОУ в школу</a:t>
            </a:r>
            <a:endParaRPr lang="ru-RU" dirty="0"/>
          </a:p>
        </p:txBody>
      </p:sp>
      <p:pic>
        <p:nvPicPr>
          <p:cNvPr id="4" name="Рисунок 3" descr="http://im6-tub-ru.yandex.net/i?id=128778349-07-72&amp;n=21"/>
          <p:cNvPicPr/>
          <p:nvPr/>
        </p:nvPicPr>
        <p:blipFill>
          <a:blip r:embed="rId2" cstate="print"/>
          <a:srcRect/>
          <a:stretch>
            <a:fillRect/>
          </a:stretch>
        </p:blipFill>
        <p:spPr bwMode="auto">
          <a:xfrm>
            <a:off x="6660232" y="4869160"/>
            <a:ext cx="1438275"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74242"/>
          </a:xfrm>
        </p:spPr>
        <p:txBody>
          <a:bodyPr>
            <a:normAutofit fontScale="90000"/>
          </a:bodyPr>
          <a:lstStyle/>
          <a:p>
            <a:r>
              <a:rPr lang="ru-RU" b="1" dirty="0" smtClean="0"/>
              <a:t/>
            </a:r>
            <a:br>
              <a:rPr lang="ru-RU" b="1" dirty="0" smtClean="0"/>
            </a:br>
            <a:r>
              <a:rPr lang="ru-RU" b="1" dirty="0" smtClean="0">
                <a:solidFill>
                  <a:srgbClr val="FF0000"/>
                </a:solidFill>
              </a:rPr>
              <a:t>Основные направления     </a:t>
            </a:r>
            <a:br>
              <a:rPr lang="ru-RU" b="1" dirty="0" smtClean="0">
                <a:solidFill>
                  <a:srgbClr val="FF0000"/>
                </a:solidFill>
              </a:rPr>
            </a:br>
            <a:r>
              <a:rPr lang="ru-RU" b="1" dirty="0" smtClean="0">
                <a:solidFill>
                  <a:srgbClr val="FF0000"/>
                </a:solidFill>
              </a:rPr>
              <a:t>обеспечения преемственности</a:t>
            </a:r>
            <a:r>
              <a:rPr lang="ru-RU" dirty="0" smtClean="0">
                <a:solidFill>
                  <a:srgbClr val="FF0000"/>
                </a:solidFill>
              </a:rPr>
              <a:t> между дошкольным и школьным образованием:</a:t>
            </a:r>
            <a:endParaRPr lang="ru-RU" dirty="0">
              <a:solidFill>
                <a:srgbClr val="FF0000"/>
              </a:solidFill>
            </a:endParaRPr>
          </a:p>
        </p:txBody>
      </p:sp>
      <p:sp>
        <p:nvSpPr>
          <p:cNvPr id="3" name="Содержимое 2"/>
          <p:cNvSpPr>
            <a:spLocks noGrp="1"/>
          </p:cNvSpPr>
          <p:nvPr>
            <p:ph idx="1"/>
          </p:nvPr>
        </p:nvSpPr>
        <p:spPr>
          <a:xfrm>
            <a:off x="457200" y="2852936"/>
            <a:ext cx="8229600" cy="3273227"/>
          </a:xfrm>
        </p:spPr>
        <p:txBody>
          <a:bodyPr/>
          <a:lstStyle/>
          <a:p>
            <a:r>
              <a:rPr lang="ru-RU" b="1" dirty="0" smtClean="0"/>
              <a:t>методическая работа с педагогами</a:t>
            </a:r>
            <a:r>
              <a:rPr lang="ru-RU" dirty="0" smtClean="0"/>
              <a:t> </a:t>
            </a:r>
          </a:p>
          <a:p>
            <a:endParaRPr lang="ru-RU" dirty="0" smtClean="0"/>
          </a:p>
          <a:p>
            <a:r>
              <a:rPr lang="ru-RU" b="1" dirty="0" smtClean="0"/>
              <a:t>работа с детьми</a:t>
            </a:r>
            <a:r>
              <a:rPr lang="ru-RU" dirty="0" smtClean="0"/>
              <a:t> </a:t>
            </a:r>
          </a:p>
          <a:p>
            <a:endParaRPr lang="ru-RU" dirty="0" smtClean="0"/>
          </a:p>
          <a:p>
            <a:r>
              <a:rPr lang="ru-RU" b="1" dirty="0" smtClean="0"/>
              <a:t>работа    с   родителями</a:t>
            </a:r>
            <a:r>
              <a:rPr lang="ru-RU" dirty="0" smtClean="0"/>
              <a:t>    </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Экскурсия в школу</a:t>
            </a:r>
            <a:endParaRPr lang="ru-RU" b="1" dirty="0">
              <a:solidFill>
                <a:srgbClr val="FF0000"/>
              </a:solidFill>
            </a:endParaRPr>
          </a:p>
        </p:txBody>
      </p:sp>
      <p:pic>
        <p:nvPicPr>
          <p:cNvPr id="6" name="Рисунок 5" descr="http://ustan.ucoz.ru/_si/0/63437246.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28184" y="1988840"/>
            <a:ext cx="1466850" cy="1400175"/>
          </a:xfrm>
          <a:prstGeom prst="rect">
            <a:avLst/>
          </a:prstGeom>
          <a:noFill/>
          <a:ln w="9525">
            <a:noFill/>
            <a:miter lim="800000"/>
            <a:headEnd/>
            <a:tailEnd/>
          </a:ln>
        </p:spPr>
      </p:pic>
      <p:pic>
        <p:nvPicPr>
          <p:cNvPr id="1026" name="Picture 2" descr="D:\Users\Ольга\Desktop\IMG-20180329-WA0067.jpg"/>
          <p:cNvPicPr>
            <a:picLocks noChangeAspect="1" noChangeArrowheads="1"/>
          </p:cNvPicPr>
          <p:nvPr/>
        </p:nvPicPr>
        <p:blipFill>
          <a:blip r:embed="rId3" cstate="print"/>
          <a:srcRect/>
          <a:stretch>
            <a:fillRect/>
          </a:stretch>
        </p:blipFill>
        <p:spPr bwMode="auto">
          <a:xfrm>
            <a:off x="395536" y="1340768"/>
            <a:ext cx="4664732" cy="5112568"/>
          </a:xfrm>
          <a:prstGeom prst="rect">
            <a:avLst/>
          </a:prstGeom>
          <a:ln>
            <a:noFill/>
          </a:ln>
          <a:effectLst>
            <a:softEdge rad="112500"/>
          </a:effectLst>
        </p:spPr>
      </p:pic>
      <p:sp>
        <p:nvSpPr>
          <p:cNvPr id="7" name="Содержимое 6"/>
          <p:cNvSpPr>
            <a:spLocks noGrp="1"/>
          </p:cNvSpPr>
          <p:nvPr>
            <p:ph idx="1"/>
          </p:nvPr>
        </p:nvSpPr>
        <p:spPr>
          <a:xfrm>
            <a:off x="1691680" y="2564904"/>
            <a:ext cx="6995120" cy="3561259"/>
          </a:xfrm>
        </p:spPr>
        <p:txBody>
          <a:bodyPr/>
          <a:lstStyle/>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Первый раз за партой…</a:t>
            </a:r>
            <a:endParaRPr lang="ru-RU" b="1" dirty="0">
              <a:solidFill>
                <a:srgbClr val="FF0000"/>
              </a:solidFill>
            </a:endParaRPr>
          </a:p>
        </p:txBody>
      </p:sp>
      <p:pic>
        <p:nvPicPr>
          <p:cNvPr id="2050" name="Picture 2" descr="D:\Users\Ольга\Desktop\IMG-20180329-WA0064.jpg"/>
          <p:cNvPicPr>
            <a:picLocks noGrp="1" noChangeAspect="1" noChangeArrowheads="1"/>
          </p:cNvPicPr>
          <p:nvPr>
            <p:ph idx="1"/>
          </p:nvPr>
        </p:nvPicPr>
        <p:blipFill>
          <a:blip r:embed="rId2" cstate="print"/>
          <a:srcRect/>
          <a:stretch>
            <a:fillRect/>
          </a:stretch>
        </p:blipFill>
        <p:spPr bwMode="auto">
          <a:xfrm>
            <a:off x="1000100" y="1600200"/>
            <a:ext cx="7143799" cy="45259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02234"/>
          </a:xfrm>
        </p:spPr>
        <p:txBody>
          <a:bodyPr>
            <a:normAutofit/>
          </a:bodyPr>
          <a:lstStyle/>
          <a:p>
            <a:r>
              <a:rPr lang="ru-RU" b="1" dirty="0" smtClean="0">
                <a:solidFill>
                  <a:srgbClr val="FF0000"/>
                </a:solidFill>
              </a:rPr>
              <a:t>         Библиотека </a:t>
            </a:r>
            <a:endParaRPr lang="ru-RU" sz="4000" b="1" dirty="0">
              <a:solidFill>
                <a:srgbClr val="FF0000"/>
              </a:solidFill>
            </a:endParaRPr>
          </a:p>
        </p:txBody>
      </p:sp>
      <p:pic>
        <p:nvPicPr>
          <p:cNvPr id="3074" name="Picture 2" descr="D:\Users\Ольга\Desktop\IMG-20180329-WA0108.jpg"/>
          <p:cNvPicPr>
            <a:picLocks noGrp="1" noChangeAspect="1" noChangeArrowheads="1"/>
          </p:cNvPicPr>
          <p:nvPr>
            <p:ph idx="1"/>
          </p:nvPr>
        </p:nvPicPr>
        <p:blipFill>
          <a:blip r:embed="rId2" cstate="print"/>
          <a:srcRect/>
          <a:stretch>
            <a:fillRect/>
          </a:stretch>
        </p:blipFill>
        <p:spPr bwMode="auto">
          <a:xfrm>
            <a:off x="1714480" y="1600200"/>
            <a:ext cx="5429288" cy="4525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b="1" dirty="0">
              <a:solidFill>
                <a:srgbClr val="FF0000"/>
              </a:solidFill>
            </a:endParaRPr>
          </a:p>
        </p:txBody>
      </p:sp>
      <p:pic>
        <p:nvPicPr>
          <p:cNvPr id="9" name="Picture 2" descr="C:\Users\Дмитрий\Desktop\учитель\DSC_005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88024" y="3068960"/>
            <a:ext cx="3960440" cy="3212976"/>
          </a:xfrm>
          <a:prstGeom prst="rect">
            <a:avLst/>
          </a:prstGeom>
          <a:noFill/>
        </p:spPr>
      </p:pic>
      <p:pic>
        <p:nvPicPr>
          <p:cNvPr id="12" name="Рисунок 11" descr="http://metodisty.ru/modules/boonex/photos/data/files/30167_m.jpg"/>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9512" y="5157192"/>
            <a:ext cx="1181100" cy="1343025"/>
          </a:xfrm>
          <a:prstGeom prst="rect">
            <a:avLst/>
          </a:prstGeom>
          <a:noFill/>
          <a:ln w="9525">
            <a:noFill/>
            <a:miter lim="800000"/>
            <a:headEnd/>
            <a:tailEnd/>
          </a:ln>
        </p:spPr>
      </p:pic>
      <p:pic>
        <p:nvPicPr>
          <p:cNvPr id="4098" name="Picture 2" descr="D:\Users\Ольга\Desktop\IMG-20180329-WA0105.jpg"/>
          <p:cNvPicPr>
            <a:picLocks noChangeAspect="1" noChangeArrowheads="1"/>
          </p:cNvPicPr>
          <p:nvPr/>
        </p:nvPicPr>
        <p:blipFill>
          <a:blip r:embed="rId4" cstate="print"/>
          <a:srcRect/>
          <a:stretch>
            <a:fillRect/>
          </a:stretch>
        </p:blipFill>
        <p:spPr bwMode="auto">
          <a:xfrm>
            <a:off x="428596" y="1553751"/>
            <a:ext cx="8715404" cy="5304248"/>
          </a:xfrm>
          <a:prstGeom prst="rect">
            <a:avLst/>
          </a:prstGeom>
          <a:noFill/>
        </p:spPr>
      </p:pic>
      <p:sp>
        <p:nvSpPr>
          <p:cNvPr id="7" name="Содержимое 6"/>
          <p:cNvSpPr>
            <a:spLocks noGrp="1"/>
          </p:cNvSpPr>
          <p:nvPr>
            <p:ph idx="1"/>
          </p:nvPr>
        </p:nvSpPr>
        <p:spPr>
          <a:xfrm>
            <a:off x="428596" y="1714488"/>
            <a:ext cx="8229600" cy="4525963"/>
          </a:xfrm>
        </p:spPr>
        <p:txBody>
          <a:bodyPr/>
          <a:lstStyle/>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Посещение школьного музея </a:t>
            </a:r>
            <a:endParaRPr lang="ru-RU" b="1" dirty="0">
              <a:solidFill>
                <a:srgbClr val="FF0000"/>
              </a:solidFill>
            </a:endParaRPr>
          </a:p>
        </p:txBody>
      </p:sp>
      <p:pic>
        <p:nvPicPr>
          <p:cNvPr id="5122" name="Picture 2" descr="D:\Users\Ольга\Desktop\IMG-20180329-WA0072.jpg"/>
          <p:cNvPicPr>
            <a:picLocks noGrp="1" noChangeAspect="1" noChangeArrowheads="1"/>
          </p:cNvPicPr>
          <p:nvPr>
            <p:ph idx="1"/>
          </p:nvPr>
        </p:nvPicPr>
        <p:blipFill>
          <a:blip r:embed="rId2" cstate="print"/>
          <a:srcRect/>
          <a:stretch>
            <a:fillRect/>
          </a:stretch>
        </p:blipFill>
        <p:spPr bwMode="auto">
          <a:xfrm>
            <a:off x="3143240" y="1071546"/>
            <a:ext cx="5295920" cy="3971940"/>
          </a:xfrm>
          <a:prstGeom prst="rect">
            <a:avLst/>
          </a:prstGeom>
          <a:noFill/>
        </p:spPr>
      </p:pic>
      <p:pic>
        <p:nvPicPr>
          <p:cNvPr id="5123" name="Picture 3" descr="D:\Users\Ольга\Desktop\IMG-20180329-WA0089.jpg"/>
          <p:cNvPicPr>
            <a:picLocks noChangeAspect="1" noChangeArrowheads="1"/>
          </p:cNvPicPr>
          <p:nvPr/>
        </p:nvPicPr>
        <p:blipFill>
          <a:blip r:embed="rId3" cstate="print"/>
          <a:srcRect/>
          <a:stretch>
            <a:fillRect/>
          </a:stretch>
        </p:blipFill>
        <p:spPr bwMode="auto">
          <a:xfrm>
            <a:off x="0" y="1571612"/>
            <a:ext cx="3071802" cy="48577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23528" y="620688"/>
            <a:ext cx="8820472" cy="4536503"/>
          </a:xfrm>
        </p:spPr>
        <p:txBody>
          <a:bodyPr>
            <a:normAutofit fontScale="90000"/>
          </a:bodyPr>
          <a:lstStyle/>
          <a:p>
            <a:r>
              <a:rPr lang="ru-RU" dirty="0" smtClean="0">
                <a:solidFill>
                  <a:srgbClr val="002060"/>
                </a:solidFill>
                <a:latin typeface="Arial Black" pitchFamily="34" charset="0"/>
              </a:rPr>
              <a:t>«Школьное обучение никогда не начинается с пустого места, а всегда опирается на определённую стадию развития, проделанную ребёнком.»</a:t>
            </a:r>
            <a:br>
              <a:rPr lang="ru-RU" dirty="0" smtClean="0">
                <a:solidFill>
                  <a:srgbClr val="002060"/>
                </a:solidFill>
                <a:latin typeface="Arial Black" pitchFamily="34" charset="0"/>
              </a:rPr>
            </a:br>
            <a:endParaRPr lang="ru-RU" dirty="0">
              <a:solidFill>
                <a:srgbClr val="002060"/>
              </a:solidFill>
            </a:endParaRPr>
          </a:p>
        </p:txBody>
      </p:sp>
      <p:sp>
        <p:nvSpPr>
          <p:cNvPr id="5" name="Подзаголовок 4"/>
          <p:cNvSpPr>
            <a:spLocks noGrp="1"/>
          </p:cNvSpPr>
          <p:nvPr>
            <p:ph type="subTitle" idx="1"/>
          </p:nvPr>
        </p:nvSpPr>
        <p:spPr>
          <a:xfrm>
            <a:off x="1371600" y="4869160"/>
            <a:ext cx="7448872" cy="1440160"/>
          </a:xfrm>
        </p:spPr>
        <p:txBody>
          <a:bodyPr>
            <a:normAutofit fontScale="92500" lnSpcReduction="20000"/>
          </a:bodyPr>
          <a:lstStyle/>
          <a:p>
            <a:endParaRPr lang="ru-RU" dirty="0" smtClean="0">
              <a:solidFill>
                <a:schemeClr val="tx1"/>
              </a:solidFill>
            </a:endParaRPr>
          </a:p>
          <a:p>
            <a:endParaRPr lang="ru-RU" dirty="0" smtClean="0">
              <a:solidFill>
                <a:schemeClr val="tx1"/>
              </a:solidFill>
            </a:endParaRPr>
          </a:p>
          <a:p>
            <a:r>
              <a:rPr lang="ru-RU" dirty="0" smtClean="0">
                <a:solidFill>
                  <a:schemeClr val="tx1"/>
                </a:solidFill>
              </a:rPr>
              <a:t>                                        (Л.С. </a:t>
            </a:r>
            <a:r>
              <a:rPr lang="ru-RU" dirty="0" err="1" smtClean="0">
                <a:solidFill>
                  <a:schemeClr val="tx1"/>
                </a:solidFill>
              </a:rPr>
              <a:t>Выготский</a:t>
            </a:r>
            <a:r>
              <a:rPr lang="ru-RU" dirty="0" smtClean="0">
                <a:solidFill>
                  <a:schemeClr val="tx1"/>
                </a:solidFill>
              </a:rPr>
              <a:t>)</a:t>
            </a:r>
            <a:endParaRPr lang="ru-RU" dirty="0"/>
          </a:p>
        </p:txBody>
      </p:sp>
    </p:spTree>
    <p:extLst>
      <p:ext uri="{BB962C8B-B14F-4D97-AF65-F5344CB8AC3E}">
        <p14:creationId xmlns:p14="http://schemas.microsoft.com/office/powerpoint/2010/main" val="3249275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b="1" dirty="0">
              <a:solidFill>
                <a:srgbClr val="FF0000"/>
              </a:solidFill>
            </a:endParaRPr>
          </a:p>
        </p:txBody>
      </p:sp>
      <p:pic>
        <p:nvPicPr>
          <p:cNvPr id="8" name="Содержимое 7" descr="2e6d8c3186c591612baf219e9eeb6fc8.jpg"/>
          <p:cNvPicPr>
            <a:picLocks noGrp="1" noChangeAspect="1" noChangeArrowheads="1"/>
          </p:cNvPicPr>
          <p:nvPr>
            <p:ph idx="1"/>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23728" y="2492896"/>
            <a:ext cx="1656184" cy="1584176"/>
          </a:xfrm>
          <a:prstGeom prst="rect">
            <a:avLst/>
          </a:prstGeom>
          <a:noFill/>
          <a:ln w="9525">
            <a:noFill/>
            <a:miter lim="800000"/>
            <a:headEnd/>
            <a:tailEnd/>
          </a:ln>
        </p:spPr>
      </p:pic>
      <p:pic>
        <p:nvPicPr>
          <p:cNvPr id="6146" name="Picture 2" descr="D:\Users\Ольга\Desktop\IMG-20180329-WA0083.jpg"/>
          <p:cNvPicPr>
            <a:picLocks noChangeAspect="1" noChangeArrowheads="1"/>
          </p:cNvPicPr>
          <p:nvPr/>
        </p:nvPicPr>
        <p:blipFill>
          <a:blip r:embed="rId3" cstate="print"/>
          <a:srcRect/>
          <a:stretch>
            <a:fillRect/>
          </a:stretch>
        </p:blipFill>
        <p:spPr bwMode="auto">
          <a:xfrm>
            <a:off x="1285852" y="500042"/>
            <a:ext cx="6715172" cy="635795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434282"/>
          </a:xfrm>
        </p:spPr>
        <p:txBody>
          <a:bodyPr>
            <a:normAutofit fontScale="90000"/>
          </a:bodyPr>
          <a:lstStyle/>
          <a:p>
            <a:r>
              <a:rPr lang="ru-RU" sz="6600" b="1" dirty="0" smtClean="0">
                <a:solidFill>
                  <a:srgbClr val="FF0000"/>
                </a:solidFill>
              </a:rPr>
              <a:t/>
            </a:r>
            <a:br>
              <a:rPr lang="ru-RU" sz="6600" b="1" dirty="0" smtClean="0">
                <a:solidFill>
                  <a:srgbClr val="FF0000"/>
                </a:solidFill>
              </a:rPr>
            </a:br>
            <a:r>
              <a:rPr lang="ru-RU" sz="6600" b="1" dirty="0" smtClean="0">
                <a:solidFill>
                  <a:srgbClr val="FF0000"/>
                </a:solidFill>
              </a:rPr>
              <a:t/>
            </a:r>
            <a:br>
              <a:rPr lang="ru-RU" sz="6600" b="1" dirty="0" smtClean="0">
                <a:solidFill>
                  <a:srgbClr val="FF0000"/>
                </a:solidFill>
              </a:rPr>
            </a:br>
            <a:r>
              <a:rPr lang="ru-RU" sz="6600" b="1" dirty="0" smtClean="0">
                <a:solidFill>
                  <a:srgbClr val="FF0000"/>
                </a:solidFill>
              </a:rPr>
              <a:t/>
            </a:r>
            <a:br>
              <a:rPr lang="ru-RU" sz="6600" b="1" dirty="0" smtClean="0">
                <a:solidFill>
                  <a:srgbClr val="FF0000"/>
                </a:solidFill>
              </a:rPr>
            </a:br>
            <a:r>
              <a:rPr lang="ru-RU" sz="6600" b="1" dirty="0" smtClean="0">
                <a:solidFill>
                  <a:srgbClr val="FF0000"/>
                </a:solidFill>
              </a:rPr>
              <a:t/>
            </a:r>
            <a:br>
              <a:rPr lang="ru-RU" sz="6600" b="1" dirty="0" smtClean="0">
                <a:solidFill>
                  <a:srgbClr val="FF0000"/>
                </a:solidFill>
              </a:rPr>
            </a:br>
            <a:r>
              <a:rPr lang="ru-RU" sz="6600" b="1" dirty="0" smtClean="0">
                <a:solidFill>
                  <a:srgbClr val="FF0000"/>
                </a:solidFill>
              </a:rPr>
              <a:t/>
            </a:r>
            <a:br>
              <a:rPr lang="ru-RU" sz="6600" b="1" dirty="0" smtClean="0">
                <a:solidFill>
                  <a:srgbClr val="FF0000"/>
                </a:solidFill>
              </a:rPr>
            </a:br>
            <a:r>
              <a:rPr lang="ru-RU" sz="6600" b="1" dirty="0" smtClean="0">
                <a:solidFill>
                  <a:srgbClr val="FF0000"/>
                </a:solidFill>
              </a:rPr>
              <a:t>Спасибо за внимание</a:t>
            </a:r>
            <a:endParaRPr lang="ru-RU" sz="6600" b="1" dirty="0">
              <a:solidFill>
                <a:srgbClr val="FF0000"/>
              </a:solidFill>
            </a:endParaRPr>
          </a:p>
        </p:txBody>
      </p:sp>
      <p:pic>
        <p:nvPicPr>
          <p:cNvPr id="5" name="Содержимое 4" descr="Консультация для родителей дошкольников «Как организовать подготовку ребенка к школе?»"/>
          <p:cNvPicPr>
            <a:picLocks noGrp="1"/>
          </p:cNvPicPr>
          <p:nvPr>
            <p:ph idx="1"/>
          </p:nvPr>
        </p:nvPicPr>
        <p:blipFill>
          <a:blip r:embed="rId2" cstate="print"/>
          <a:srcRect/>
          <a:stretch>
            <a:fillRect/>
          </a:stretch>
        </p:blipFill>
        <p:spPr bwMode="auto">
          <a:xfrm>
            <a:off x="2987824" y="692696"/>
            <a:ext cx="2857500" cy="200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12968" cy="6178698"/>
          </a:xfrm>
        </p:spPr>
        <p:txBody>
          <a:bodyPr>
            <a:normAutofit fontScale="90000"/>
          </a:bodyPr>
          <a:lstStyle/>
          <a:p>
            <a:pPr algn="l"/>
            <a:r>
              <a:rPr lang="ru-RU" sz="4000" b="1" dirty="0" smtClean="0">
                <a:solidFill>
                  <a:srgbClr val="FF0000"/>
                </a:solidFill>
              </a:rPr>
              <a:t>                Преемственность </a:t>
            </a:r>
            <a:r>
              <a:rPr lang="ru-RU" sz="3600" b="1" dirty="0" smtClean="0">
                <a:solidFill>
                  <a:srgbClr val="002060"/>
                </a:solidFill>
              </a:rPr>
              <a:t>между ДОУ и школой - процесс, в котором на дошкольной ступени образования сохраняется ценность дошкольного детства и формируются фундаментальные личностные качества ребёнка, которые служат основой успешности школьного обучения. </a:t>
            </a:r>
            <a:br>
              <a:rPr lang="ru-RU" sz="3600" b="1" dirty="0" smtClean="0">
                <a:solidFill>
                  <a:srgbClr val="002060"/>
                </a:solidFill>
              </a:rPr>
            </a:br>
            <a:r>
              <a:rPr lang="ru-RU" sz="3600" b="1" dirty="0" smtClean="0">
                <a:solidFill>
                  <a:srgbClr val="002060"/>
                </a:solidFill>
              </a:rPr>
              <a:t>В тоже время школа, как преемник дошкольной ступени образования, опирается на достижения ребёнка-дошкольника</a:t>
            </a:r>
            <a:r>
              <a:rPr lang="ru-RU" b="1" dirty="0" smtClean="0">
                <a:solidFill>
                  <a:srgbClr val="002060"/>
                </a:solidFill>
              </a:rPr>
              <a:t>.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472608"/>
          </a:xfrm>
        </p:spPr>
        <p:txBody>
          <a:bodyPr>
            <a:normAutofit fontScale="90000"/>
          </a:bodyPr>
          <a:lstStyle/>
          <a:p>
            <a:r>
              <a:rPr lang="ru-RU" dirty="0" smtClean="0"/>
              <a:t/>
            </a:r>
            <a:br>
              <a:rPr lang="ru-RU" dirty="0" smtClean="0"/>
            </a:br>
            <a:r>
              <a:rPr lang="ru-RU" b="1" dirty="0" smtClean="0">
                <a:solidFill>
                  <a:srgbClr val="002060"/>
                </a:solidFill>
              </a:rPr>
              <a:t>На современном этапе произошло смещение акцента в понимании готовности ребенка к обучению в школе с интеллектуальной на личностную готовность, которая определяется сформированной «внутренней позицией школьника»</a:t>
            </a:r>
            <a:endParaRPr lang="ru-RU" b="1" dirty="0">
              <a:solidFill>
                <a:srgbClr val="00206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363272" cy="6264696"/>
          </a:xfrm>
        </p:spPr>
        <p:txBody>
          <a:bodyPr>
            <a:normAutofit fontScale="90000"/>
          </a:bodyPr>
          <a:lstStyle/>
          <a:p>
            <a:r>
              <a:rPr lang="ru-RU" sz="4000" b="1" dirty="0" smtClean="0">
                <a:solidFill>
                  <a:srgbClr val="002060"/>
                </a:solidFill>
              </a:rPr>
              <a:t>Для современного </a:t>
            </a:r>
            <a:br>
              <a:rPr lang="ru-RU" sz="4000" b="1" dirty="0" smtClean="0">
                <a:solidFill>
                  <a:srgbClr val="002060"/>
                </a:solidFill>
              </a:rPr>
            </a:br>
            <a:r>
              <a:rPr lang="ru-RU" sz="4000" b="1" dirty="0" smtClean="0">
                <a:solidFill>
                  <a:srgbClr val="002060"/>
                </a:solidFill>
              </a:rPr>
              <a:t>первоклассника становится важным не столько обладать инструментом познания, сколько уметь им осознанно пользоваться.</a:t>
            </a:r>
            <a:br>
              <a:rPr lang="ru-RU" sz="4000" b="1" dirty="0" smtClean="0">
                <a:solidFill>
                  <a:srgbClr val="002060"/>
                </a:solidFill>
              </a:rPr>
            </a:br>
            <a:r>
              <a:rPr lang="ru-RU" sz="4000" b="1" dirty="0" smtClean="0">
                <a:solidFill>
                  <a:srgbClr val="002060"/>
                </a:solidFill>
              </a:rPr>
              <a:t> Во главу угла выходят сформированные познавательные мотивы обучения, то есть сознательное желание ребенка учиться, познавать что-то новое, опираясь на уже полученные знания.</a:t>
            </a:r>
            <a:endParaRPr lang="ru-RU" sz="4000" b="1"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34682"/>
          </a:xfrm>
        </p:spPr>
        <p:txBody>
          <a:bodyPr>
            <a:normAutofit/>
          </a:bodyPr>
          <a:lstStyle/>
          <a:p>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Прямоугольник 2"/>
          <p:cNvSpPr/>
          <p:nvPr/>
        </p:nvSpPr>
        <p:spPr>
          <a:xfrm>
            <a:off x="467544" y="1700808"/>
            <a:ext cx="8208912" cy="3231654"/>
          </a:xfrm>
          <a:prstGeom prst="rect">
            <a:avLst/>
          </a:prstGeom>
        </p:spPr>
        <p:txBody>
          <a:bodyPr wrap="square">
            <a:spAutoFit/>
          </a:bodyPr>
          <a:lstStyle/>
          <a:p>
            <a:r>
              <a:rPr lang="ru-RU" sz="3600" b="1" dirty="0" smtClean="0">
                <a:solidFill>
                  <a:srgbClr val="FF0000"/>
                </a:solidFill>
              </a:rPr>
              <a:t>Одним из приоритетных направлений для нашего ДОУ -  является подготовка воспитанников к школе,</a:t>
            </a:r>
            <a:r>
              <a:rPr lang="ru-RU" sz="3600" dirty="0" smtClean="0">
                <a:solidFill>
                  <a:srgbClr val="FF0000"/>
                </a:solidFill>
              </a:rPr>
              <a:t> </a:t>
            </a:r>
            <a:r>
              <a:rPr lang="ru-RU" sz="3200" b="1" dirty="0" smtClean="0"/>
              <a:t>обеспечение  равных стартовых возможностей для обучения детей в общеобразовательных учреждениях. </a:t>
            </a:r>
            <a:endParaRPr lang="ru-RU" sz="3200" b="1" dirty="0"/>
          </a:p>
        </p:txBody>
      </p:sp>
      <p:pic>
        <p:nvPicPr>
          <p:cNvPr id="4" name="Рисунок 3" descr="http://ustan.ucoz.ru/_si/0/63437246.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64288" y="4869160"/>
            <a:ext cx="146685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6250706"/>
          </a:xfrm>
        </p:spPr>
        <p:txBody>
          <a:bodyPr>
            <a:normAutofit fontScale="90000"/>
          </a:bodyPr>
          <a:lstStyle/>
          <a:p>
            <a:r>
              <a:rPr lang="ru-RU" b="1" dirty="0" smtClean="0">
                <a:solidFill>
                  <a:srgbClr val="002060"/>
                </a:solidFill>
              </a:rPr>
              <a:t>Преемственность МБ ДОУ д/с 23 и МБОУ СОШ №1 и СОШ №2 представляет собой взаимосвязь содержания воспитательно-образовательной работы, целей, задач, методов ее осуществления.</a:t>
            </a:r>
            <a:br>
              <a:rPr lang="ru-RU" b="1" dirty="0" smtClean="0">
                <a:solidFill>
                  <a:srgbClr val="002060"/>
                </a:solidFill>
              </a:rPr>
            </a:br>
            <a:r>
              <a:rPr lang="ru-RU" b="1" dirty="0" smtClean="0">
                <a:solidFill>
                  <a:srgbClr val="002060"/>
                </a:solidFill>
              </a:rPr>
              <a:t>Отношения преемственности между ДОУ и школами закреплены в договоре</a:t>
            </a:r>
            <a:endParaRPr lang="ru-RU" b="1" dirty="0">
              <a:solidFill>
                <a:srgbClr val="002060"/>
              </a:solidFill>
            </a:endParaRPr>
          </a:p>
        </p:txBody>
      </p:sp>
      <p:pic>
        <p:nvPicPr>
          <p:cNvPr id="3" name="Рисунок 2" descr="http://metodisty.ru/modules/boonex/photos/data/files/30167_m.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5514975"/>
            <a:ext cx="1181100"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363272" cy="6178698"/>
          </a:xfrm>
        </p:spPr>
        <p:txBody>
          <a:bodyPr>
            <a:normAutofit fontScale="90000"/>
          </a:bodyPr>
          <a:lstStyle/>
          <a:p>
            <a:r>
              <a:rPr lang="ru-RU" b="1" dirty="0" smtClean="0">
                <a:solidFill>
                  <a:srgbClr val="FF0000"/>
                </a:solidFill>
              </a:rPr>
              <a:t/>
            </a:r>
            <a:br>
              <a:rPr lang="ru-RU" b="1" dirty="0" smtClean="0">
                <a:solidFill>
                  <a:srgbClr val="FF0000"/>
                </a:solidFill>
              </a:rPr>
            </a:br>
            <a:r>
              <a:rPr lang="ru-RU" b="1" dirty="0" smtClean="0">
                <a:solidFill>
                  <a:srgbClr val="FF0000"/>
                </a:solidFill>
              </a:rPr>
              <a:t>Цель преемственности</a:t>
            </a:r>
            <a:r>
              <a:rPr lang="ru-RU" dirty="0" smtClean="0">
                <a:solidFill>
                  <a:srgbClr val="FF0000"/>
                </a:solidFill>
              </a:rPr>
              <a:t> – </a:t>
            </a:r>
            <a:br>
              <a:rPr lang="ru-RU" dirty="0" smtClean="0">
                <a:solidFill>
                  <a:srgbClr val="FF0000"/>
                </a:solidFill>
              </a:rPr>
            </a:br>
            <a:r>
              <a:rPr lang="ru-RU" b="1" dirty="0" smtClean="0">
                <a:solidFill>
                  <a:srgbClr val="002060"/>
                </a:solidFill>
              </a:rPr>
              <a:t>реализация единой линии развития ребёнка на этапах дошкольного и начального школьного детства, на основе целостного, последовательного, перспективного педагогического процесса.</a:t>
            </a:r>
            <a:br>
              <a:rPr lang="ru-RU" b="1" dirty="0" smtClean="0">
                <a:solidFill>
                  <a:srgbClr val="002060"/>
                </a:solidFill>
              </a:rPr>
            </a:br>
            <a:endParaRPr lang="ru-RU" b="1" dirty="0">
              <a:solidFill>
                <a:srgbClr val="002060"/>
              </a:solidFill>
            </a:endParaRPr>
          </a:p>
        </p:txBody>
      </p:sp>
      <p:pic>
        <p:nvPicPr>
          <p:cNvPr id="3" name="Рисунок 2" descr="http://ustan.ucoz.ru/_si/0/63437246.png"/>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52320" y="5301208"/>
            <a:ext cx="146685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628800"/>
          </a:xfrm>
        </p:spPr>
        <p:txBody>
          <a:bodyPr>
            <a:normAutofit fontScale="90000"/>
          </a:bodyPr>
          <a:lstStyle/>
          <a:p>
            <a:r>
              <a:rPr lang="ru-RU" b="1" dirty="0" smtClean="0">
                <a:solidFill>
                  <a:srgbClr val="FF0000"/>
                </a:solidFill>
              </a:rPr>
              <a:t>   Задачи непрерывного </a:t>
            </a:r>
            <a:br>
              <a:rPr lang="ru-RU" b="1" dirty="0" smtClean="0">
                <a:solidFill>
                  <a:srgbClr val="FF0000"/>
                </a:solidFill>
              </a:rPr>
            </a:br>
            <a:r>
              <a:rPr lang="ru-RU" b="1" dirty="0" smtClean="0">
                <a:solidFill>
                  <a:srgbClr val="FF0000"/>
                </a:solidFill>
              </a:rPr>
              <a:t>        образования на дошкольной ступени</a:t>
            </a:r>
            <a:r>
              <a:rPr lang="ru-RU" dirty="0" smtClean="0">
                <a:solidFill>
                  <a:srgbClr val="FF0000"/>
                </a:solidFill>
              </a:rPr>
              <a:t>:</a:t>
            </a:r>
            <a:endParaRPr lang="ru-RU" dirty="0"/>
          </a:p>
        </p:txBody>
      </p:sp>
      <p:sp>
        <p:nvSpPr>
          <p:cNvPr id="3" name="Содержимое 2"/>
          <p:cNvSpPr>
            <a:spLocks noGrp="1"/>
          </p:cNvSpPr>
          <p:nvPr>
            <p:ph idx="1"/>
          </p:nvPr>
        </p:nvSpPr>
        <p:spPr>
          <a:xfrm>
            <a:off x="457200" y="1600200"/>
            <a:ext cx="8363272" cy="4997152"/>
          </a:xfrm>
        </p:spPr>
        <p:txBody>
          <a:bodyPr>
            <a:normAutofit/>
          </a:bodyPr>
          <a:lstStyle/>
          <a:p>
            <a:pPr>
              <a:buFont typeface="Wingdings" pitchFamily="2" charset="2"/>
              <a:buChar char="Ø"/>
            </a:pPr>
            <a:r>
              <a:rPr lang="ru-RU" b="1" dirty="0" smtClean="0">
                <a:solidFill>
                  <a:srgbClr val="002060"/>
                </a:solidFill>
              </a:rPr>
              <a:t>приобщение детей к ценностям здорового образа жизни;</a:t>
            </a:r>
          </a:p>
          <a:p>
            <a:pPr>
              <a:buFont typeface="Wingdings" pitchFamily="2" charset="2"/>
              <a:buChar char="Ø"/>
            </a:pPr>
            <a:r>
              <a:rPr lang="ru-RU" b="1" dirty="0" smtClean="0">
                <a:solidFill>
                  <a:srgbClr val="002060"/>
                </a:solidFill>
              </a:rPr>
              <a:t>обеспечение эмоционального благополучия каждого ребенка, развитие его положительного самоощущения;</a:t>
            </a:r>
          </a:p>
          <a:p>
            <a:pPr>
              <a:buFont typeface="Wingdings" pitchFamily="2" charset="2"/>
              <a:buChar char="Ø"/>
            </a:pPr>
            <a:r>
              <a:rPr lang="ru-RU" b="1" dirty="0" smtClean="0">
                <a:solidFill>
                  <a:srgbClr val="002060"/>
                </a:solidFill>
              </a:rPr>
              <a:t>развитие инициативности, любознательности, произвольности, способности к творческому самовыражению;</a:t>
            </a:r>
          </a:p>
          <a:p>
            <a:pPr>
              <a:buFont typeface="Wingdings" pitchFamily="2" charset="2"/>
              <a:buChar char="Ø"/>
            </a:pPr>
            <a:endParaRPr lang="ru-RU" dirty="0" smtClean="0"/>
          </a:p>
          <a:p>
            <a:pPr>
              <a:buFont typeface="Wingdings" pitchFamily="2" charset="2"/>
              <a:buChar char="Ø"/>
            </a:pPr>
            <a:endParaRPr lang="ru-RU" dirty="0" smtClean="0"/>
          </a:p>
          <a:p>
            <a:pPr>
              <a:buFont typeface="Wingdings" pitchFamily="2" charset="2"/>
              <a:buChar char="Ø"/>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TotalTime>
  <Words>372</Words>
  <Application>Microsoft Office PowerPoint</Application>
  <PresentationFormat>Экран (4:3)</PresentationFormat>
  <Paragraphs>47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МУНИЦИПАЛЬНОЕ БЮДЖЕТНОЕ ДОШКОЛЬНОЕ ОБРАЗОВАТЕЛЬНОЕ   УЧРЕЖДЕНИЕ «ДЕТСКИЙ САД №23 ст. АРХОНСКАЯ»    МО – ПРИГОРОДНЫЙ РАЙОН РСО – АЛАНИЯ 363120,ст. Архонская, ул. Ворошилова, 448 (867 39) 3 12 79, e-mail:tchernitzkaja.ds23@yandex.ru</vt:lpstr>
      <vt:lpstr>«Школьное обучение никогда не начинается с пустого места, а всегда опирается на определённую стадию развития, проделанную ребёнком.» </vt:lpstr>
      <vt:lpstr>                Преемственность между ДОУ и школой - процесс, в котором на дошкольной ступени образования сохраняется ценность дошкольного детства и формируются фундаментальные личностные качества ребёнка, которые служат основой успешности школьного обучения.  В тоже время школа, как преемник дошкольной ступени образования, опирается на достижения ребёнка-дошкольника. </vt:lpstr>
      <vt:lpstr> На современном этапе произошло смещение акцента в понимании готовности ребенка к обучению в школе с интеллектуальной на личностную готовность, которая определяется сформированной «внутренней позицией школьника»</vt:lpstr>
      <vt:lpstr>Для современного  первоклассника становится важным не столько обладать инструментом познания, сколько уметь им осознанно пользоваться.  Во главу угла выходят сформированные познавательные мотивы обучения, то есть сознательное желание ребенка учиться, познавать что-то новое, опираясь на уже полученные знания.</vt:lpstr>
      <vt:lpstr>   </vt:lpstr>
      <vt:lpstr>Преемственность МБ ДОУ д/с 23 и МБОУ СОШ №1 и СОШ №2 представляет собой взаимосвязь содержания воспитательно-образовательной работы, целей, задач, методов ее осуществления. Отношения преемственности между ДОУ и школами закреплены в договоре</vt:lpstr>
      <vt:lpstr> Цель преемственности –  реализация единой линии развития ребёнка на этапах дошкольного и начального школьного детства, на основе целостного, последовательного, перспективного педагогического процесса. </vt:lpstr>
      <vt:lpstr>   Задачи непрерывного          образования на дошкольной ступени:</vt:lpstr>
      <vt:lpstr>   Задачи непрерывного              образования на дошкольной ступени:</vt:lpstr>
      <vt:lpstr>      Задачи непрерывного       образования на ступени начальной школы: </vt:lpstr>
      <vt:lpstr>    Задачи непрерывного        образования на ступени начальной школы:</vt:lpstr>
      <vt:lpstr>            Этапы работы по осуществлению преемственности ДОУ со школой:</vt:lpstr>
      <vt:lpstr> Основные направления      обеспечения преемственности между дошкольным и школьным образованием:</vt:lpstr>
      <vt:lpstr>Экскурсия в школу</vt:lpstr>
      <vt:lpstr>Первый раз за партой…</vt:lpstr>
      <vt:lpstr>         Библиотека </vt:lpstr>
      <vt:lpstr>Презентация PowerPoint</vt:lpstr>
      <vt:lpstr>Посещение школьного музея </vt:lpstr>
      <vt:lpstr>Презентация PowerPoint</vt:lpstr>
      <vt:lpstr>     Спасибо за внимание</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WinHome</cp:lastModifiedBy>
  <cp:revision>20</cp:revision>
  <dcterms:created xsi:type="dcterms:W3CDTF">2013-01-06T18:32:13Z</dcterms:created>
  <dcterms:modified xsi:type="dcterms:W3CDTF">2019-03-04T07:11:51Z</dcterms:modified>
</cp:coreProperties>
</file>